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0" r:id="rId1"/>
  </p:sldMasterIdLst>
  <p:notesMasterIdLst>
    <p:notesMasterId r:id="rId38"/>
  </p:notesMasterIdLst>
  <p:handoutMasterIdLst>
    <p:handoutMasterId r:id="rId39"/>
  </p:handoutMasterIdLst>
  <p:sldIdLst>
    <p:sldId id="307" r:id="rId2"/>
    <p:sldId id="441" r:id="rId3"/>
    <p:sldId id="351" r:id="rId4"/>
    <p:sldId id="363" r:id="rId5"/>
    <p:sldId id="439" r:id="rId6"/>
    <p:sldId id="412" r:id="rId7"/>
    <p:sldId id="345" r:id="rId8"/>
    <p:sldId id="408" r:id="rId9"/>
    <p:sldId id="310" r:id="rId10"/>
    <p:sldId id="374" r:id="rId11"/>
    <p:sldId id="410" r:id="rId12"/>
    <p:sldId id="352" r:id="rId13"/>
    <p:sldId id="330" r:id="rId14"/>
    <p:sldId id="348" r:id="rId15"/>
    <p:sldId id="334" r:id="rId16"/>
    <p:sldId id="430" r:id="rId17"/>
    <p:sldId id="327" r:id="rId18"/>
    <p:sldId id="328" r:id="rId19"/>
    <p:sldId id="409" r:id="rId20"/>
    <p:sldId id="405" r:id="rId21"/>
    <p:sldId id="318" r:id="rId22"/>
    <p:sldId id="422" r:id="rId23"/>
    <p:sldId id="319" r:id="rId24"/>
    <p:sldId id="407" r:id="rId25"/>
    <p:sldId id="423" r:id="rId26"/>
    <p:sldId id="432" r:id="rId27"/>
    <p:sldId id="413" r:id="rId28"/>
    <p:sldId id="383" r:id="rId29"/>
    <p:sldId id="388" r:id="rId30"/>
    <p:sldId id="387" r:id="rId31"/>
    <p:sldId id="378" r:id="rId32"/>
    <p:sldId id="404" r:id="rId33"/>
    <p:sldId id="365" r:id="rId34"/>
    <p:sldId id="431" r:id="rId35"/>
    <p:sldId id="426" r:id="rId36"/>
    <p:sldId id="355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660066"/>
    <a:srgbClr val="006600"/>
    <a:srgbClr val="0000CC"/>
    <a:srgbClr val="CC0000"/>
    <a:srgbClr val="A50021"/>
    <a:srgbClr val="0000FF"/>
    <a:srgbClr val="3333FF"/>
    <a:srgbClr val="66003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45" autoAdjust="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1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26991E38-1334-4752-B87B-70226D7E2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7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ECC68001-15AE-4958-A9D8-04012C14E6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86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01B82-F8E8-4303-B22E-3EFE897E863F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F3B07-0F9F-4CB3-B485-A90D19E9F083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70B73-A3B9-48F6-98AC-393496DBBA83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C48B6-D213-4D9A-BEFE-8A7240BE41C2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66B73-70C7-41EC-A492-D99DDB0C67BC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BEE1A-8F2D-4A59-A3F9-D9F290D88745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573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0894D4-E63C-4BF2-8168-C4D84BF9FD6B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4113C-4CC7-436D-ADDB-B13FB12435CC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9C6C2-3733-49AF-8C9B-AB8955E69359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9C3D4-2AE0-4617-AB2A-86A93F850C89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FF39C-3C1C-49ED-A851-ADD32495A27E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F798D-DE2F-467B-AB44-6E240D7DC06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8C3C3-0F4D-4FF2-BC8F-3E73D4F4188F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AD705-BD8B-4C94-83F8-F144E21F0C10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2DB24D-56BD-4DE5-BDDB-AB8ADB733199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051FE-A981-4A55-876B-8501A41315CD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5AF179-F537-4EA8-AADC-4FAD7F274DDF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9F3FA-77CE-4094-8F32-CB293445B373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A09B7-0AA5-4435-8DBA-CEBDE4EE8DEF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E4DC7-2865-4801-A132-3A5BAD80962E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DD367-D807-437E-8306-2F0E7E8973DA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67FAB-D6D7-4E0C-97A8-4FE5606AC23C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DF7ED-9A42-4E04-BF5D-3D15DCF1065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2C9D1-7398-434F-A3D9-466312439A71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9A671-CD55-409C-8F77-3B0DE89197C2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FEF12-652F-41E7-8DB4-800CEF99D0F7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14DD4-1B74-4A03-9C70-273ED63D9582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9FEF7-735C-41D6-B850-0FC6DF734429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0CB71-98C3-41E3-A447-01DF0B0CD768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0168A-CCA8-4094-B72C-7F4D4EC78334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24C33-E6A5-4153-8D0D-3EBF92D693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7C67F-2904-4C30-BF5D-7E897C8F34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F1F5D-428E-4CCF-8470-18A5B6384B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3CABF-A046-404D-8FC8-5E9DC9A506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C4B89-F987-4469-BB8B-C63A9373C7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70215-4856-4432-83E7-47DD1EE083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C1929-39BE-458A-B12A-E2EABB68BB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DDC8-BBCD-4F9D-BEC5-86F4B76CB9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9431F-44C6-49B4-93FF-C900E2AF7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488F6-B9FE-4E5F-AD5F-B1CCF4A45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52AFA-1759-4CE3-B27D-366F8A61F0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B98CC-3B29-420C-9A6F-9CF0F26DD8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61DC4-38E6-4F79-865F-41BBDAFEED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FE8AEC-DD12-4C9E-B931-8944217736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Sylfaen" pitchFamily="18" charset="0"/>
              </a:rPr>
              <a:t>Cancer Services of New Mexico</a:t>
            </a:r>
            <a:r>
              <a:rPr lang="en-US" sz="3200" b="1" dirty="0" smtClean="0">
                <a:latin typeface="Sylfaen" pitchFamily="18" charset="0"/>
              </a:rPr>
              <a:t/>
            </a:r>
            <a:br>
              <a:rPr lang="en-US" sz="3200" b="1" dirty="0" smtClean="0">
                <a:latin typeface="Sylfaen" pitchFamily="18" charset="0"/>
              </a:rPr>
            </a:br>
            <a:r>
              <a:rPr lang="en-US" sz="3200" b="1" dirty="0" smtClean="0">
                <a:latin typeface="Sylfaen" pitchFamily="18" charset="0"/>
              </a:rPr>
              <a:t>Spring </a:t>
            </a:r>
            <a:r>
              <a:rPr lang="en-US" sz="3000" b="1" dirty="0" smtClean="0">
                <a:latin typeface="Sylfaen" pitchFamily="18" charset="0"/>
              </a:rPr>
              <a:t>Cancer Family Retreat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90800"/>
            <a:ext cx="9144000" cy="3048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003399"/>
                </a:solidFill>
                <a:latin typeface="Sylfaen" pitchFamily="18" charset="0"/>
              </a:rPr>
              <a:t>Caring for the Caregiver</a:t>
            </a:r>
          </a:p>
          <a:p>
            <a:pPr eaLnBrk="1" hangingPunct="1"/>
            <a:r>
              <a:rPr lang="en-US" sz="3000" b="1" dirty="0" smtClean="0">
                <a:solidFill>
                  <a:srgbClr val="660033"/>
                </a:solidFill>
                <a:latin typeface="Sylfaen" pitchFamily="18" charset="0"/>
              </a:rPr>
              <a:t>The Role of the Caregiver in the Journey of Cancer</a:t>
            </a:r>
          </a:p>
          <a:p>
            <a:pPr eaLnBrk="1" hangingPunct="1"/>
            <a:endParaRPr lang="en-US" sz="2000" b="1" dirty="0" smtClean="0">
              <a:latin typeface="Palatino Linotype" pitchFamily="18" charset="0"/>
            </a:endParaRPr>
          </a:p>
          <a:p>
            <a:pPr eaLnBrk="1" hangingPunct="1"/>
            <a:endParaRPr lang="en-US" sz="1800" b="1" dirty="0" smtClean="0">
              <a:latin typeface="Palatino Linotype" pitchFamily="18" charset="0"/>
            </a:endParaRPr>
          </a:p>
          <a:p>
            <a:pPr eaLnBrk="1" hangingPunct="1"/>
            <a:r>
              <a:rPr lang="en-US" sz="2500" b="1" dirty="0" smtClean="0">
                <a:latin typeface="Sylfaen" pitchFamily="18" charset="0"/>
              </a:rPr>
              <a:t>Albuquerque, New Mexico</a:t>
            </a:r>
          </a:p>
          <a:p>
            <a:pPr eaLnBrk="1" hangingPunct="1"/>
            <a:r>
              <a:rPr lang="en-US" sz="2000" b="1" dirty="0" smtClean="0">
                <a:latin typeface="Sylfaen" pitchFamily="18" charset="0"/>
              </a:rPr>
              <a:t>April 19, 2015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2" grpId="0"/>
      <p:bldP spid="61440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Sylfaen" pitchFamily="18" charset="0"/>
              </a:rPr>
              <a:t>Cancer is a Journey</a:t>
            </a:r>
            <a:br>
              <a:rPr lang="en-US" b="1" dirty="0" smtClean="0">
                <a:latin typeface="Sylfaen" pitchFamily="18" charset="0"/>
              </a:rPr>
            </a:br>
            <a:r>
              <a:rPr lang="en-US" sz="1800" b="1" dirty="0" smtClean="0">
                <a:latin typeface="Sylfaen" pitchFamily="18" charset="0"/>
              </a:rPr>
              <a:t>(Don’t Stop Believing)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3581400" cy="49530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en-US" sz="800" b="1" dirty="0" smtClean="0">
              <a:latin typeface="Sylfae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800" b="1" dirty="0" smtClean="0">
              <a:latin typeface="Sylfae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800" b="1" dirty="0" smtClean="0">
              <a:latin typeface="Sylfaen" pitchFamily="18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b="1" dirty="0" smtClean="0">
                <a:latin typeface="Sylfaen" pitchFamily="18" charset="0"/>
              </a:rPr>
              <a:t> Diagnosis</a:t>
            </a:r>
            <a:endParaRPr lang="en-US" sz="1200" b="1" dirty="0" smtClean="0">
              <a:latin typeface="Sylfaen" pitchFamily="18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b="1" dirty="0" smtClean="0">
                <a:latin typeface="Sylfaen" pitchFamily="18" charset="0"/>
              </a:rPr>
              <a:t> Treatment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b="1" dirty="0" smtClean="0">
                <a:latin typeface="Sylfaen" pitchFamily="18" charset="0"/>
              </a:rPr>
              <a:t>Surgery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b="1" dirty="0" smtClean="0">
                <a:latin typeface="Sylfaen" pitchFamily="18" charset="0"/>
              </a:rPr>
              <a:t>Chemotherapy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b="1" dirty="0" smtClean="0">
                <a:latin typeface="Sylfaen" pitchFamily="18" charset="0"/>
              </a:rPr>
              <a:t>Radiation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b="1" dirty="0" smtClean="0">
                <a:latin typeface="Sylfaen" pitchFamily="18" charset="0"/>
              </a:rPr>
              <a:t>Rehabilitation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b="1" dirty="0" smtClean="0">
                <a:latin typeface="Sylfaen" pitchFamily="18" charset="0"/>
              </a:rPr>
              <a:t> Post Treatment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b="1" dirty="0" smtClean="0">
                <a:latin typeface="Sylfaen" pitchFamily="18" charset="0"/>
              </a:rPr>
              <a:t> Survivorship</a:t>
            </a:r>
          </a:p>
        </p:txBody>
      </p:sp>
      <p:pic>
        <p:nvPicPr>
          <p:cNvPr id="11268" name="Picture 8" descr="Stock Photo of Compass On A World Map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002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latin typeface="Sylfaen" pitchFamily="18" charset="0"/>
              </a:rPr>
              <a:t>Who</a:t>
            </a:r>
            <a:r>
              <a:rPr lang="en-US" b="1" dirty="0" smtClean="0">
                <a:latin typeface="Sylfaen" pitchFamily="18" charset="0"/>
              </a:rPr>
              <a:t> is a Caregiver?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dirty="0" smtClean="0">
              <a:latin typeface="Sylfae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dirty="0" smtClean="0">
                <a:latin typeface="Sylfaen" pitchFamily="18" charset="0"/>
              </a:rPr>
              <a:t>Most often, the </a:t>
            </a:r>
            <a:r>
              <a:rPr lang="en-US" sz="2600" dirty="0">
                <a:latin typeface="Sylfaen" pitchFamily="18" charset="0"/>
              </a:rPr>
              <a:t>p</a:t>
            </a:r>
            <a:r>
              <a:rPr lang="en-US" sz="2600" dirty="0" smtClean="0">
                <a:latin typeface="Sylfaen" pitchFamily="18" charset="0"/>
              </a:rPr>
              <a:t>rimary Caregiver is a spouse,        partner or an adult child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600" dirty="0" smtClean="0">
              <a:latin typeface="Sylfae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dirty="0" smtClean="0">
                <a:latin typeface="Sylfaen" pitchFamily="18" charset="0"/>
              </a:rPr>
              <a:t>When family is not available, friends, neighbors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latin typeface="Sylfaen" pitchFamily="18" charset="0"/>
              </a:rPr>
              <a:t>	or co-workers may fill this role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600" dirty="0" smtClean="0">
              <a:latin typeface="Sylfae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dirty="0" smtClean="0">
                <a:latin typeface="Sylfaen" pitchFamily="18" charset="0"/>
              </a:rPr>
              <a:t>A </a:t>
            </a:r>
            <a:r>
              <a:rPr lang="en-US" sz="2600" b="1" dirty="0">
                <a:latin typeface="Sylfaen" pitchFamily="18" charset="0"/>
              </a:rPr>
              <a:t>C</a:t>
            </a:r>
            <a:r>
              <a:rPr lang="en-US" sz="2600" b="1" dirty="0" smtClean="0">
                <a:latin typeface="Sylfaen" pitchFamily="18" charset="0"/>
              </a:rPr>
              <a:t>aregiver</a:t>
            </a:r>
            <a:r>
              <a:rPr lang="en-US" sz="2600" dirty="0" smtClean="0">
                <a:latin typeface="Sylfaen" pitchFamily="18" charset="0"/>
              </a:rPr>
              <a:t> is the person who helps the person        with cancer </a:t>
            </a:r>
            <a:r>
              <a:rPr lang="en-US" sz="2600" b="1" dirty="0" smtClean="0">
                <a:latin typeface="Sylfaen" pitchFamily="18" charset="0"/>
              </a:rPr>
              <a:t>--</a:t>
            </a:r>
            <a:r>
              <a:rPr lang="en-US" sz="2600" dirty="0" smtClean="0">
                <a:latin typeface="Sylfaen" pitchFamily="18" charset="0"/>
              </a:rPr>
              <a:t> </a:t>
            </a:r>
            <a:r>
              <a:rPr lang="en-US" sz="2600" b="1" i="1" dirty="0" smtClean="0">
                <a:solidFill>
                  <a:srgbClr val="0000CC"/>
                </a:solidFill>
                <a:latin typeface="Sylfaen" pitchFamily="18" charset="0"/>
              </a:rPr>
              <a:t>without being paid to do so</a:t>
            </a:r>
            <a:endParaRPr lang="en-US" sz="2600" b="1" dirty="0" smtClean="0">
              <a:solidFill>
                <a:srgbClr val="0000CC"/>
              </a:solidFill>
              <a:latin typeface="Sylfae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3600" dirty="0" smtClean="0">
              <a:latin typeface="Sylfaen" pitchFamily="18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600" i="1" dirty="0" smtClean="0">
                <a:latin typeface="Sylfaen" pitchFamily="18" charset="0"/>
              </a:rPr>
              <a:t>	  </a:t>
            </a:r>
            <a:r>
              <a:rPr lang="en-US" sz="2800" b="1" i="1" dirty="0" smtClean="0">
                <a:solidFill>
                  <a:srgbClr val="A50021"/>
                </a:solidFill>
                <a:latin typeface="Sylfaen" pitchFamily="18" charset="0"/>
              </a:rPr>
              <a:t>Doctors and nurses are paid to be good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800" b="1" i="1" dirty="0" smtClean="0">
                <a:solidFill>
                  <a:srgbClr val="A50021"/>
                </a:solidFill>
                <a:latin typeface="Sylfaen" pitchFamily="18" charset="0"/>
              </a:rPr>
              <a:t>	 Caregivers are good for nothing</a:t>
            </a:r>
            <a:r>
              <a:rPr lang="en-US" sz="2600" b="1" i="1" dirty="0" smtClean="0">
                <a:solidFill>
                  <a:srgbClr val="660033"/>
                </a:solidFill>
                <a:latin typeface="Sylfaen" pitchFamily="18" charset="0"/>
              </a:rPr>
              <a:t> </a:t>
            </a:r>
            <a:endParaRPr lang="en-US" sz="2600" b="1" dirty="0" smtClean="0">
              <a:solidFill>
                <a:srgbClr val="660033"/>
              </a:solidFill>
            </a:endParaRPr>
          </a:p>
        </p:txBody>
      </p:sp>
      <p:sp>
        <p:nvSpPr>
          <p:cNvPr id="916485" name="Text Box 5"/>
          <p:cNvSpPr txBox="1">
            <a:spLocks noChangeArrowheads="1"/>
          </p:cNvSpPr>
          <p:nvPr/>
        </p:nvSpPr>
        <p:spPr bwMode="auto">
          <a:xfrm>
            <a:off x="6858000" y="5791199"/>
            <a:ext cx="685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00CC"/>
                </a:solidFill>
                <a:sym typeface="Wingdings" pitchFamily="2" charset="2"/>
              </a:rPr>
              <a:t></a:t>
            </a:r>
            <a:endParaRPr lang="en-US" sz="25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1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1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91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3" grpId="0" build="p"/>
      <p:bldP spid="9164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CC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Sylfaen" pitchFamily="18" charset="0"/>
              </a:rPr>
              <a:t>Who </a:t>
            </a:r>
            <a:r>
              <a:rPr lang="en-US" b="1" u="sng" dirty="0">
                <a:latin typeface="Sylfaen" pitchFamily="18" charset="0"/>
              </a:rPr>
              <a:t>e</a:t>
            </a:r>
            <a:r>
              <a:rPr lang="en-US" b="1" u="sng" dirty="0" smtClean="0">
                <a:latin typeface="Sylfaen" pitchFamily="18" charset="0"/>
              </a:rPr>
              <a:t>lse</a:t>
            </a:r>
            <a:r>
              <a:rPr lang="en-US" b="1" dirty="0" smtClean="0">
                <a:latin typeface="Sylfaen" pitchFamily="18" charset="0"/>
              </a:rPr>
              <a:t> is a Caregiver?</a:t>
            </a:r>
          </a:p>
        </p:txBody>
      </p:sp>
      <p:pic>
        <p:nvPicPr>
          <p:cNvPr id="713732" name="Picture 4" descr="black_labrador_retriever_portr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447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3733" name="Rectangle 5"/>
          <p:cNvSpPr>
            <a:spLocks noChangeArrowheads="1"/>
          </p:cNvSpPr>
          <p:nvPr/>
        </p:nvSpPr>
        <p:spPr bwMode="auto">
          <a:xfrm>
            <a:off x="1219200" y="5872162"/>
            <a:ext cx="66897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b="1" i="1" dirty="0">
                <a:latin typeface="Sylfaen" pitchFamily="18" charset="0"/>
              </a:rPr>
              <a:t>“</a:t>
            </a:r>
            <a:r>
              <a:rPr lang="en-US" sz="2200" b="1" i="1" dirty="0">
                <a:latin typeface="Sylfaen" pitchFamily="18" charset="0"/>
              </a:rPr>
              <a:t>Lord, help me become the person my dog thinks I am”</a:t>
            </a:r>
            <a:r>
              <a:rPr lang="en-US" sz="2200" b="1" dirty="0">
                <a:latin typeface="Sylfaen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1800" b="1" dirty="0">
                <a:latin typeface="Sylfaen" pitchFamily="18" charset="0"/>
              </a:rPr>
              <a:t>	</a:t>
            </a:r>
            <a:r>
              <a:rPr lang="en-US" sz="1600" b="1" dirty="0">
                <a:latin typeface="Sylfaen" pitchFamily="18" charset="0"/>
              </a:rPr>
              <a:t>Bumper Sticker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3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004" name="Picture 4" descr="-img-07645248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5795" y="1219200"/>
            <a:ext cx="36512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0005" name="Text Box 5"/>
          <p:cNvSpPr txBox="1">
            <a:spLocks noChangeArrowheads="1"/>
          </p:cNvSpPr>
          <p:nvPr/>
        </p:nvSpPr>
        <p:spPr bwMode="auto">
          <a:xfrm rot="-435122">
            <a:off x="2720621" y="1971477"/>
            <a:ext cx="3506788" cy="615553"/>
          </a:xfrm>
          <a:prstGeom prst="rect">
            <a:avLst/>
          </a:prstGeom>
          <a:solidFill>
            <a:srgbClr val="11111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i="1" dirty="0">
                <a:solidFill>
                  <a:schemeClr val="bg1"/>
                </a:solidFill>
                <a:latin typeface="Arial Black" pitchFamily="34" charset="0"/>
              </a:rPr>
              <a:t>Caregiving</a:t>
            </a:r>
          </a:p>
        </p:txBody>
      </p:sp>
      <p:sp>
        <p:nvSpPr>
          <p:cNvPr id="640007" name="Text Box 7"/>
          <p:cNvSpPr txBox="1">
            <a:spLocks noChangeArrowheads="1"/>
          </p:cNvSpPr>
          <p:nvPr/>
        </p:nvSpPr>
        <p:spPr bwMode="auto">
          <a:xfrm>
            <a:off x="2044920" y="224971"/>
            <a:ext cx="495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Sylfaen" pitchFamily="18" charset="0"/>
              </a:rPr>
              <a:t>Becoming a Caregiver</a:t>
            </a:r>
            <a:endParaRPr lang="en-US" sz="4000" b="1" dirty="0">
              <a:latin typeface="Sylfae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40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40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40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40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5" grpId="0" animBg="1"/>
      <p:bldP spid="6400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EAEA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1"/>
            <a:ext cx="9144000" cy="5471886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b="1" dirty="0" smtClean="0">
              <a:latin typeface="Sylfaen" pitchFamily="18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latin typeface="Sylfaen" pitchFamily="18" charset="0"/>
              </a:rPr>
              <a:t>	 </a:t>
            </a:r>
            <a:r>
              <a:rPr lang="en-US" sz="3300" b="1" dirty="0" smtClean="0">
                <a:latin typeface="Sylfaen" pitchFamily="18" charset="0"/>
              </a:rPr>
              <a:t>I’ve got some good news and I’ve got some …</a:t>
            </a:r>
          </a:p>
          <a:p>
            <a:pPr eaLnBrk="1" hangingPunct="1">
              <a:buFontTx/>
              <a:buNone/>
            </a:pPr>
            <a:endParaRPr lang="en-US" sz="2400" dirty="0" smtClean="0">
              <a:latin typeface="Sylfaen" pitchFamily="18" charset="0"/>
            </a:endParaRPr>
          </a:p>
          <a:p>
            <a:pPr eaLnBrk="1" hangingPunct="1">
              <a:buFontTx/>
              <a:buNone/>
            </a:pPr>
            <a:endParaRPr lang="en-US" sz="1200" dirty="0" smtClean="0">
              <a:latin typeface="Sylfae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Sylfaen" pitchFamily="18" charset="0"/>
              </a:rPr>
              <a:t>     There’s no…</a:t>
            </a:r>
            <a:r>
              <a:rPr lang="en-US" dirty="0" smtClean="0">
                <a:latin typeface="Sylfaen" pitchFamily="18" charset="0"/>
              </a:rPr>
              <a:t>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800" dirty="0" smtClean="0">
              <a:latin typeface="Sylfaen" pitchFamily="18" charset="0"/>
            </a:endParaRPr>
          </a:p>
          <a:p>
            <a:pPr lvl="2" eaLnBrk="1" hangingPunct="1">
              <a:buFont typeface="Wingdings" pitchFamily="2" charset="2"/>
              <a:buChar char="þ"/>
            </a:pPr>
            <a:r>
              <a:rPr lang="en-US" dirty="0" smtClean="0">
                <a:latin typeface="Sylfaen" pitchFamily="18" charset="0"/>
              </a:rPr>
              <a:t>  Crystal Ball</a:t>
            </a:r>
          </a:p>
          <a:p>
            <a:pPr lvl="2" eaLnBrk="1" hangingPunct="1">
              <a:buFont typeface="Wingdings" pitchFamily="2" charset="2"/>
              <a:buChar char="þ"/>
            </a:pPr>
            <a:r>
              <a:rPr lang="en-US" dirty="0" smtClean="0">
                <a:latin typeface="Sylfaen" pitchFamily="18" charset="0"/>
              </a:rPr>
              <a:t>  Magic Wand</a:t>
            </a:r>
          </a:p>
          <a:p>
            <a:pPr lvl="2" eaLnBrk="1" hangingPunct="1">
              <a:buFont typeface="Wingdings" pitchFamily="2" charset="2"/>
              <a:buChar char="þ"/>
            </a:pPr>
            <a:r>
              <a:rPr lang="en-US" dirty="0" smtClean="0">
                <a:latin typeface="Sylfaen" pitchFamily="18" charset="0"/>
              </a:rPr>
              <a:t>  Silver Bullet </a:t>
            </a:r>
          </a:p>
          <a:p>
            <a:pPr lvl="2" eaLnBrk="1" hangingPunct="1">
              <a:buFont typeface="Wingdings" pitchFamily="2" charset="2"/>
              <a:buChar char="þ"/>
            </a:pPr>
            <a:r>
              <a:rPr lang="en-US" dirty="0">
                <a:latin typeface="Sylfaen" pitchFamily="18" charset="0"/>
              </a:rPr>
              <a:t> </a:t>
            </a:r>
            <a:r>
              <a:rPr lang="en-US" dirty="0" smtClean="0">
                <a:latin typeface="Sylfaen" pitchFamily="18" charset="0"/>
              </a:rPr>
              <a:t> Text Book</a:t>
            </a:r>
          </a:p>
          <a:p>
            <a:pPr lvl="2" eaLnBrk="1" hangingPunct="1">
              <a:buFont typeface="Wingdings" pitchFamily="2" charset="2"/>
              <a:buChar char="þ"/>
            </a:pPr>
            <a:r>
              <a:rPr lang="en-US" dirty="0" smtClean="0">
                <a:latin typeface="Sylfaen" pitchFamily="18" charset="0"/>
              </a:rPr>
              <a:t>  Check List</a:t>
            </a:r>
          </a:p>
          <a:p>
            <a:pPr lvl="2" eaLnBrk="1" hangingPunct="1">
              <a:buFont typeface="Wingdings" pitchFamily="2" charset="2"/>
              <a:buChar char="þ"/>
            </a:pPr>
            <a:r>
              <a:rPr lang="en-US" dirty="0" smtClean="0">
                <a:latin typeface="Sylfaen" pitchFamily="18" charset="0"/>
              </a:rPr>
              <a:t>  Field Manual</a:t>
            </a:r>
          </a:p>
          <a:p>
            <a:pPr lvl="2" eaLnBrk="1" hangingPunct="1">
              <a:buFont typeface="Wingdings" pitchFamily="2" charset="2"/>
              <a:buNone/>
            </a:pPr>
            <a:endParaRPr lang="en-US" dirty="0" smtClean="0">
              <a:latin typeface="Sylfaen" pitchFamily="18" charset="0"/>
            </a:endParaRPr>
          </a:p>
          <a:p>
            <a:pPr lvl="2" eaLnBrk="1" hangingPunct="1">
              <a:buFont typeface="Wingdings" pitchFamily="2" charset="2"/>
              <a:buChar char="þ"/>
            </a:pPr>
            <a:endParaRPr lang="en-US" dirty="0" smtClean="0">
              <a:latin typeface="Sylfaen" pitchFamily="18" charset="0"/>
            </a:endParaRP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609600" y="4572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Sylfaen" pitchFamily="18" charset="0"/>
              </a:rPr>
              <a:t>  </a:t>
            </a:r>
          </a:p>
        </p:txBody>
      </p:sp>
      <p:pic>
        <p:nvPicPr>
          <p:cNvPr id="658444" name="Picture 12" descr="professor_marv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090057"/>
            <a:ext cx="4678556" cy="37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5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65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8543" y="228600"/>
            <a:ext cx="8084457" cy="9906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Sylfaen" pitchFamily="18" charset="0"/>
              </a:rPr>
              <a:t>The </a:t>
            </a:r>
            <a:r>
              <a:rPr lang="en-US" sz="4000" b="1" i="1" u="sng" dirty="0" smtClean="0">
                <a:latin typeface="Sylfaen" pitchFamily="18" charset="0"/>
              </a:rPr>
              <a:t>Good</a:t>
            </a:r>
            <a:r>
              <a:rPr lang="en-US" sz="4000" b="1" dirty="0" smtClean="0">
                <a:latin typeface="Sylfaen" pitchFamily="18" charset="0"/>
              </a:rPr>
              <a:t>  News is …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599"/>
            <a:ext cx="9144000" cy="55737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latin typeface="Sylfae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Sylfae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Sylfaen" pitchFamily="18" charset="0"/>
              </a:rPr>
              <a:t>	           </a:t>
            </a:r>
            <a:r>
              <a:rPr lang="en-US" sz="3000" b="1" i="1" dirty="0" smtClean="0">
                <a:solidFill>
                  <a:srgbClr val="000066"/>
                </a:solidFill>
                <a:latin typeface="Sylfaen" pitchFamily="18" charset="0"/>
              </a:rPr>
              <a:t>You have what it takes to do the job</a:t>
            </a:r>
          </a:p>
          <a:p>
            <a:pPr eaLnBrk="1" hangingPunct="1">
              <a:lnSpc>
                <a:spcPct val="80000"/>
              </a:lnSpc>
            </a:pPr>
            <a:endParaRPr lang="en-US" sz="800" dirty="0" smtClean="0">
              <a:latin typeface="Sylfae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800" dirty="0" smtClean="0">
              <a:latin typeface="Sylfae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800" dirty="0" smtClean="0">
              <a:latin typeface="Sylfae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800" dirty="0" smtClean="0">
              <a:latin typeface="Sylfae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800" dirty="0" smtClean="0">
              <a:latin typeface="Sylfae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800" dirty="0" smtClean="0">
              <a:latin typeface="Sylfae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800" dirty="0" smtClean="0">
              <a:latin typeface="Sylfae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Sylfaen" pitchFamily="18" charset="0"/>
              </a:rPr>
              <a:t>	 </a:t>
            </a:r>
            <a:r>
              <a:rPr lang="en-US" sz="2200" b="1" dirty="0" smtClean="0">
                <a:latin typeface="Sylfaen" pitchFamily="18" charset="0"/>
              </a:rPr>
              <a:t>-  </a:t>
            </a:r>
            <a:r>
              <a:rPr lang="en-US" sz="2400" b="1" dirty="0" smtClean="0">
                <a:latin typeface="Sylfaen" pitchFamily="18" charset="0"/>
              </a:rPr>
              <a:t>You love the person you’re caring for</a:t>
            </a:r>
          </a:p>
          <a:p>
            <a:pPr eaLnBrk="1" hangingPunct="1">
              <a:lnSpc>
                <a:spcPct val="80000"/>
              </a:lnSpc>
            </a:pPr>
            <a:endParaRPr lang="en-US" sz="900" b="1" dirty="0" smtClean="0">
              <a:latin typeface="Sylfae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Sylfaen" pitchFamily="18" charset="0"/>
              </a:rPr>
              <a:t>	 </a:t>
            </a:r>
            <a:r>
              <a:rPr lang="en-US" sz="2200" b="1" dirty="0" smtClean="0">
                <a:latin typeface="Sylfaen" pitchFamily="18" charset="0"/>
              </a:rPr>
              <a:t>-  </a:t>
            </a:r>
            <a:r>
              <a:rPr lang="en-US" sz="2400" b="1" dirty="0" smtClean="0">
                <a:latin typeface="Sylfaen" pitchFamily="18" charset="0"/>
              </a:rPr>
              <a:t>The person you’re caring for loves </a:t>
            </a:r>
            <a:r>
              <a:rPr lang="en-US" sz="2400" b="1" i="1" dirty="0" smtClean="0">
                <a:latin typeface="Sylfaen" pitchFamily="18" charset="0"/>
              </a:rPr>
              <a:t>you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700" b="1" i="1" dirty="0" smtClean="0">
              <a:latin typeface="Sylfae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i="1" dirty="0" smtClean="0">
              <a:latin typeface="Sylfae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Sylfaen" pitchFamily="18" charset="0"/>
              </a:rPr>
              <a:t>	  -   </a:t>
            </a:r>
            <a:r>
              <a:rPr lang="en-US" sz="2400" b="1" dirty="0" smtClean="0">
                <a:latin typeface="Bookman Old Style" pitchFamily="18" charset="0"/>
              </a:rPr>
              <a:t>O.J.T.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endParaRPr lang="en-US" sz="2200" b="1" dirty="0" smtClean="0">
              <a:latin typeface="Sylfaen" pitchFamily="18" charset="0"/>
            </a:endParaRPr>
          </a:p>
        </p:txBody>
      </p:sp>
      <p:pic>
        <p:nvPicPr>
          <p:cNvPr id="644101" name="Picture 5" descr="the_wizard_of_oz-cowardly_lion-courage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514600"/>
            <a:ext cx="24384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2" name="Picture 6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648200"/>
            <a:ext cx="24384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103" name="Text Box 7"/>
          <p:cNvSpPr txBox="1">
            <a:spLocks noChangeArrowheads="1"/>
          </p:cNvSpPr>
          <p:nvPr/>
        </p:nvSpPr>
        <p:spPr bwMode="auto">
          <a:xfrm>
            <a:off x="1756229" y="4295774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smtClean="0">
                <a:latin typeface="Sylfaen" pitchFamily="18" charset="0"/>
              </a:rPr>
              <a:t>(</a:t>
            </a:r>
            <a:r>
              <a:rPr lang="en-US" sz="2000" b="1" dirty="0">
                <a:latin typeface="Sylfaen" pitchFamily="18" charset="0"/>
              </a:rPr>
              <a:t>on the job training)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4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uiExpand="1" build="p"/>
      <p:bldP spid="644099" grpId="1" build="p"/>
      <p:bldP spid="6441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C90002685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344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24200" y="3581400"/>
            <a:ext cx="1539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62000" y="31242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Georgia" pitchFamily="18" charset="0"/>
              </a:rPr>
              <a:t>Roles &amp; Responsibilities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Sylfaen" pitchFamily="18" charset="0"/>
              </a:rPr>
              <a:t>Know Your Role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2286000"/>
            <a:ext cx="4038600" cy="2971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>
                <a:latin typeface="Sylfaen" pitchFamily="18" charset="0"/>
              </a:rPr>
              <a:t>People with Cancer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>
                <a:latin typeface="Sylfaen" pitchFamily="18" charset="0"/>
              </a:rPr>
              <a:t>Doctors and Nurses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>
                <a:latin typeface="Sylfaen" pitchFamily="18" charset="0"/>
              </a:rPr>
              <a:t>Caregivers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>
                <a:latin typeface="Sylfaen" pitchFamily="18" charset="0"/>
              </a:rPr>
              <a:t>Family and Friends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>
                <a:latin typeface="Sylfaen" pitchFamily="18" charset="0"/>
              </a:rPr>
              <a:t>Support Groups, etc.</a:t>
            </a:r>
          </a:p>
        </p:txBody>
      </p:sp>
      <p:pic>
        <p:nvPicPr>
          <p:cNvPr id="636937" name="Picture 9" descr="kids-soccer-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828800"/>
            <a:ext cx="4419600" cy="3667125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6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6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36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6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50000">
              <a:schemeClr val="bg1"/>
            </a:gs>
            <a:gs pos="100000">
              <a:srgbClr val="99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Sylfaen" pitchFamily="18" charset="0"/>
              </a:rPr>
              <a:t>Responsibilities of a Caregiver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4038600" cy="4343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1200" dirty="0" smtClean="0">
              <a:latin typeface="Sylfae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  Advocate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  Dedicated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  Patience</a:t>
            </a:r>
            <a:endParaRPr lang="en-US" sz="2400" dirty="0" smtClean="0">
              <a:latin typeface="Sylfae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  Good Listener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  Problem Solver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	Orchestrator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  Serving Heart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  Empathetic</a:t>
            </a:r>
          </a:p>
        </p:txBody>
      </p:sp>
      <p:pic>
        <p:nvPicPr>
          <p:cNvPr id="637956" name="Picture 4" descr="MC900433233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0"/>
            <a:ext cx="365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Sylfaen" pitchFamily="18" charset="0"/>
              </a:rPr>
              <a:t>Empathy  (</a:t>
            </a:r>
            <a:r>
              <a:rPr lang="en-US" b="1" dirty="0" smtClean="0">
                <a:latin typeface="High Tower Text" pitchFamily="18" charset="0"/>
              </a:rPr>
              <a:t>‘</a:t>
            </a:r>
            <a:r>
              <a:rPr lang="en-US" b="1" dirty="0" smtClean="0">
                <a:latin typeface="Sylfaen" pitchFamily="18" charset="0"/>
              </a:rPr>
              <a:t>em-pə-thē)</a:t>
            </a:r>
            <a:r>
              <a:rPr lang="en-US" sz="3600" b="1" dirty="0" smtClean="0">
                <a:latin typeface="Sylfaen" pitchFamily="18" charset="0"/>
              </a:rPr>
              <a:t> 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10600" cy="4800600"/>
          </a:xfrm>
        </p:spPr>
        <p:txBody>
          <a:bodyPr/>
          <a:lstStyle/>
          <a:p>
            <a:pPr lvl="1" algn="ctr" eaLnBrk="1" hangingPunct="1">
              <a:buFont typeface="Wingdings" pitchFamily="2" charset="2"/>
              <a:buNone/>
              <a:defRPr/>
            </a:pPr>
            <a:endParaRPr lang="en-US" sz="1000" dirty="0" smtClean="0">
              <a:latin typeface="Sylfaen" pitchFamily="18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u="sng" dirty="0" smtClean="0">
                <a:latin typeface="Sylfaen" pitchFamily="18" charset="0"/>
              </a:rPr>
              <a:t>Definition: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500" u="sng" dirty="0" smtClean="0">
              <a:latin typeface="Sylfaen" pitchFamily="18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Sylfaen" pitchFamily="18" charset="0"/>
              </a:rPr>
              <a:t>The action of understanding, being aware of, and sensitive to, the thoughts, feelings and experiences of another.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1800" b="1" dirty="0" smtClean="0">
              <a:latin typeface="Sylfaen" pitchFamily="18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2400" u="sng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Quote:</a:t>
            </a:r>
          </a:p>
        </p:txBody>
      </p:sp>
      <p:sp>
        <p:nvSpPr>
          <p:cNvPr id="914441" name="Text Box 9"/>
          <p:cNvSpPr txBox="1">
            <a:spLocks noChangeArrowheads="1"/>
          </p:cNvSpPr>
          <p:nvPr/>
        </p:nvSpPr>
        <p:spPr bwMode="auto">
          <a:xfrm>
            <a:off x="457200" y="4114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ylfaen" pitchFamily="18" charset="0"/>
              </a:rPr>
              <a:t>“</a:t>
            </a: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  <a:latin typeface="Sylfaen" pitchFamily="18" charset="0"/>
              </a:rPr>
              <a:t>Never criticize a person until you have walked a mile in their shoes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Sylfaen" pitchFamily="18" charset="0"/>
              </a:rPr>
              <a:t>,</a:t>
            </a:r>
          </a:p>
        </p:txBody>
      </p:sp>
      <p:sp>
        <p:nvSpPr>
          <p:cNvPr id="914442" name="Text Box 10"/>
          <p:cNvSpPr txBox="1">
            <a:spLocks noChangeArrowheads="1"/>
          </p:cNvSpPr>
          <p:nvPr/>
        </p:nvSpPr>
        <p:spPr bwMode="auto">
          <a:xfrm>
            <a:off x="609600" y="4495800"/>
            <a:ext cx="5562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  <a:latin typeface="Sylfaen" pitchFamily="18" charset="0"/>
              </a:rPr>
              <a:t>that way when you do criticize them,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Sylfaen" pitchFamily="18" charset="0"/>
              </a:rPr>
              <a:t> </a:t>
            </a:r>
          </a:p>
        </p:txBody>
      </p:sp>
      <p:sp>
        <p:nvSpPr>
          <p:cNvPr id="914443" name="Text Box 11"/>
          <p:cNvSpPr txBox="1">
            <a:spLocks noChangeArrowheads="1"/>
          </p:cNvSpPr>
          <p:nvPr/>
        </p:nvSpPr>
        <p:spPr bwMode="auto">
          <a:xfrm>
            <a:off x="685800" y="48768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  <a:latin typeface="Sylfaen" pitchFamily="18" charset="0"/>
              </a:rPr>
              <a:t>… and you have their shoes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ylfaen" pitchFamily="18" charset="0"/>
              </a:rPr>
              <a:t>”</a:t>
            </a:r>
          </a:p>
        </p:txBody>
      </p:sp>
      <p:sp>
        <p:nvSpPr>
          <p:cNvPr id="20487" name="Text Box 12"/>
          <p:cNvSpPr txBox="1">
            <a:spLocks noChangeArrowheads="1"/>
          </p:cNvSpPr>
          <p:nvPr/>
        </p:nvSpPr>
        <p:spPr bwMode="auto">
          <a:xfrm>
            <a:off x="2422525" y="5621338"/>
            <a:ext cx="2225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dirty="0"/>
          </a:p>
        </p:txBody>
      </p:sp>
      <p:sp>
        <p:nvSpPr>
          <p:cNvPr id="914445" name="Text Box 13"/>
          <p:cNvSpPr txBox="1">
            <a:spLocks noChangeArrowheads="1"/>
          </p:cNvSpPr>
          <p:nvPr/>
        </p:nvSpPr>
        <p:spPr bwMode="auto">
          <a:xfrm>
            <a:off x="1447800" y="55626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Sylfaen" pitchFamily="18" charset="0"/>
              </a:rPr>
              <a:t>-  Jack Handy (Deep Thoughts)</a:t>
            </a:r>
          </a:p>
        </p:txBody>
      </p:sp>
      <p:sp>
        <p:nvSpPr>
          <p:cNvPr id="914446" name="Text Box 14"/>
          <p:cNvSpPr txBox="1">
            <a:spLocks noChangeArrowheads="1"/>
          </p:cNvSpPr>
          <p:nvPr/>
        </p:nvSpPr>
        <p:spPr bwMode="auto">
          <a:xfrm>
            <a:off x="5072743" y="4495800"/>
            <a:ext cx="2743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  <a:latin typeface="Sylfaen" pitchFamily="18" charset="0"/>
              </a:rPr>
              <a:t>you are a mile away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1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1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14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1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35" grpId="0" build="p"/>
      <p:bldP spid="914441" grpId="0"/>
      <p:bldP spid="914442" grpId="0"/>
      <p:bldP spid="914443" grpId="0"/>
      <p:bldP spid="914445" grpId="0"/>
      <p:bldP spid="9144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315200" cy="838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Sylfaen" pitchFamily="18" charset="0"/>
              </a:rPr>
              <a:t>Caring for the Caregiver</a:t>
            </a:r>
            <a:r>
              <a:rPr lang="en-US" sz="2800" b="1" dirty="0" smtClean="0">
                <a:latin typeface="Sylfaen" pitchFamily="18" charset="0"/>
              </a:rPr>
              <a:t/>
            </a:r>
            <a:br>
              <a:rPr lang="en-US" sz="2800" b="1" dirty="0" smtClean="0">
                <a:latin typeface="Sylfaen" pitchFamily="18" charset="0"/>
              </a:rPr>
            </a:br>
            <a:r>
              <a:rPr lang="en-US" sz="2800" b="1" dirty="0" smtClean="0">
                <a:latin typeface="Sylfaen" pitchFamily="18" charset="0"/>
              </a:rPr>
              <a:t> 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857" y="1361041"/>
            <a:ext cx="8332465" cy="496355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600" b="1" dirty="0" smtClean="0">
              <a:solidFill>
                <a:srgbClr val="990033"/>
              </a:solidFill>
              <a:latin typeface="Sylfae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990000"/>
                </a:solidFill>
                <a:latin typeface="Sylfaen" pitchFamily="18" charset="0"/>
              </a:rPr>
              <a:t>Bio, Background, Qualifications …</a:t>
            </a:r>
          </a:p>
          <a:p>
            <a:pPr eaLnBrk="1" hangingPunct="1">
              <a:lnSpc>
                <a:spcPct val="80000"/>
              </a:lnSpc>
            </a:pPr>
            <a:endParaRPr lang="en-US" sz="1200" b="1" dirty="0">
              <a:solidFill>
                <a:srgbClr val="990000"/>
              </a:solidFill>
              <a:latin typeface="Sylfae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990000"/>
                </a:solidFill>
                <a:latin typeface="Sylfaen" pitchFamily="18" charset="0"/>
              </a:rPr>
              <a:t>Target Audience</a:t>
            </a:r>
          </a:p>
          <a:p>
            <a:pPr eaLnBrk="1" hangingPunct="1">
              <a:lnSpc>
                <a:spcPct val="80000"/>
              </a:lnSpc>
            </a:pPr>
            <a:endParaRPr lang="en-US" sz="1200" b="1" dirty="0" smtClean="0">
              <a:solidFill>
                <a:srgbClr val="990000"/>
              </a:solidFill>
              <a:latin typeface="Sylfae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990000"/>
                </a:solidFill>
                <a:latin typeface="Sylfaen" pitchFamily="18" charset="0"/>
              </a:rPr>
              <a:t>Sunday Morning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>
              <a:solidFill>
                <a:srgbClr val="990000"/>
              </a:solidFill>
              <a:latin typeface="Sylfae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500" b="1" dirty="0" smtClean="0">
                <a:solidFill>
                  <a:srgbClr val="990000"/>
                </a:solidFill>
                <a:latin typeface="Sylfaen" pitchFamily="18" charset="0"/>
              </a:rPr>
              <a:t>        Data &amp; Statistics (not)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200" b="1" dirty="0">
              <a:solidFill>
                <a:srgbClr val="990000"/>
              </a:solidFill>
              <a:latin typeface="Sylfae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500" b="1" dirty="0" smtClean="0">
                <a:solidFill>
                  <a:srgbClr val="990000"/>
                </a:solidFill>
                <a:latin typeface="Sylfaen" pitchFamily="18" charset="0"/>
              </a:rPr>
              <a:t>        Movies &amp; Metaphors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57" y="2895600"/>
            <a:ext cx="368426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9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C90002685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25475"/>
            <a:ext cx="85344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124200" y="3581400"/>
            <a:ext cx="1539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62000" y="29718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Georgia" pitchFamily="18" charset="0"/>
              </a:rPr>
              <a:t>Caring for the Caregiver</a:t>
            </a:r>
            <a:r>
              <a:rPr lang="en-US" sz="4400" b="1" dirty="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9144000" y="6126163"/>
            <a:ext cx="76200" cy="122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800" dirty="0" smtClean="0">
              <a:latin typeface="Sylfae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100" dirty="0" smtClean="0">
              <a:latin typeface="Sylfaen" pitchFamily="18" charset="0"/>
            </a:endParaRPr>
          </a:p>
        </p:txBody>
      </p:sp>
      <p:pic>
        <p:nvPicPr>
          <p:cNvPr id="22531" name="Picture 5" descr="ana-lifeguard-kenbradl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"/>
            <a:ext cx="46958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7719" name="Text Box 7"/>
          <p:cNvSpPr txBox="1">
            <a:spLocks noChangeArrowheads="1"/>
          </p:cNvSpPr>
          <p:nvPr/>
        </p:nvSpPr>
        <p:spPr bwMode="auto">
          <a:xfrm>
            <a:off x="2209800" y="5791200"/>
            <a:ext cx="4648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i="1" dirty="0">
                <a:latin typeface="Sylfaen" pitchFamily="18" charset="0"/>
              </a:rPr>
              <a:t>   “A good lifeguard never gets wet”</a:t>
            </a:r>
          </a:p>
          <a:p>
            <a:pPr>
              <a:spcBef>
                <a:spcPct val="50000"/>
              </a:spcBef>
            </a:pPr>
            <a:r>
              <a:rPr lang="en-US" sz="1600" i="1" dirty="0">
                <a:latin typeface="Sylfaen" pitchFamily="18" charset="0"/>
              </a:rPr>
              <a:t>  - American Red Cross Lifeguard Training Manual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Sylfaen" pitchFamily="18" charset="0"/>
              </a:rPr>
              <a:t>Caring for the Caregiver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7772400" cy="5486400"/>
          </a:xfrm>
        </p:spPr>
        <p:txBody>
          <a:bodyPr/>
          <a:lstStyle/>
          <a:p>
            <a:pPr marL="990600" lvl="1" indent="-533400" eaLnBrk="1" hangingPunct="1">
              <a:buFontTx/>
              <a:buNone/>
            </a:pPr>
            <a:endParaRPr lang="en-US" sz="500" dirty="0" smtClean="0">
              <a:latin typeface="Sylfaen" pitchFamily="18" charset="0"/>
            </a:endParaRPr>
          </a:p>
          <a:p>
            <a:pPr marL="990600" lvl="1" indent="-533400" eaLnBrk="1" hangingPunct="1">
              <a:buFontTx/>
              <a:buNone/>
            </a:pPr>
            <a:r>
              <a:rPr lang="en-US" b="1" dirty="0" smtClean="0">
                <a:latin typeface="Sylfaen" pitchFamily="18" charset="0"/>
              </a:rPr>
              <a:t>Top 10 things a Caregiver </a:t>
            </a:r>
            <a:r>
              <a:rPr lang="en-US" b="1" i="1" u="sng" dirty="0" smtClean="0">
                <a:solidFill>
                  <a:srgbClr val="0000CC"/>
                </a:solidFill>
                <a:latin typeface="Sylfaen" pitchFamily="18" charset="0"/>
              </a:rPr>
              <a:t>needs</a:t>
            </a:r>
            <a:r>
              <a:rPr lang="en-US" b="1" dirty="0" smtClean="0">
                <a:latin typeface="Sylfaen" pitchFamily="18" charset="0"/>
              </a:rPr>
              <a:t>  to do:</a:t>
            </a:r>
          </a:p>
          <a:p>
            <a:pPr marL="990600" lvl="1" indent="-533400" eaLnBrk="1" hangingPunct="1">
              <a:buFontTx/>
              <a:buNone/>
            </a:pPr>
            <a:endParaRPr lang="en-US" sz="1400" dirty="0" smtClean="0">
              <a:latin typeface="Sylfaen" pitchFamily="18" charset="0"/>
            </a:endParaRPr>
          </a:p>
          <a:p>
            <a:pPr marL="1371600" lvl="2" indent="-457200" eaLnBrk="1" hangingPunct="1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en-US" dirty="0" smtClean="0">
                <a:latin typeface="Sylfaen" pitchFamily="18" charset="0"/>
              </a:rPr>
              <a:t> Eat well, exercise and get rest</a:t>
            </a:r>
          </a:p>
          <a:p>
            <a:pPr marL="1371600" lvl="2" indent="-457200" eaLnBrk="1" hangingPunct="1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en-US" dirty="0" smtClean="0">
                <a:latin typeface="Sylfaen" pitchFamily="18" charset="0"/>
              </a:rPr>
              <a:t> Get (or stay) connected with others</a:t>
            </a:r>
          </a:p>
          <a:p>
            <a:pPr marL="1371600" lvl="2" indent="-457200" eaLnBrk="1" hangingPunct="1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en-US" dirty="0" smtClean="0">
                <a:latin typeface="Sylfaen" pitchFamily="18" charset="0"/>
              </a:rPr>
              <a:t> Keep your </a:t>
            </a:r>
            <a:r>
              <a:rPr lang="en-US" u="sng" dirty="0" smtClean="0">
                <a:latin typeface="Sylfaen" pitchFamily="18" charset="0"/>
              </a:rPr>
              <a:t>own</a:t>
            </a:r>
            <a:r>
              <a:rPr lang="en-US" dirty="0" smtClean="0">
                <a:latin typeface="Sylfaen" pitchFamily="18" charset="0"/>
              </a:rPr>
              <a:t> doctors appointments</a:t>
            </a:r>
          </a:p>
          <a:p>
            <a:pPr marL="1371600" lvl="2" indent="-457200" eaLnBrk="1" hangingPunct="1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en-US" dirty="0" smtClean="0">
                <a:latin typeface="Sylfaen" pitchFamily="18" charset="0"/>
              </a:rPr>
              <a:t> Get and keep your “house” in order</a:t>
            </a:r>
          </a:p>
          <a:p>
            <a:pPr marL="1371600" lvl="2" indent="-457200" eaLnBrk="1" hangingPunct="1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en-US" dirty="0" smtClean="0">
                <a:latin typeface="Sylfaen" pitchFamily="18" charset="0"/>
              </a:rPr>
              <a:t> Learn about cancer and cancer treatment</a:t>
            </a:r>
          </a:p>
          <a:p>
            <a:pPr marL="1371600" lvl="2" indent="-457200" eaLnBrk="1" hangingPunct="1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en-US" dirty="0" smtClean="0">
                <a:latin typeface="Sylfaen" pitchFamily="18" charset="0"/>
              </a:rPr>
              <a:t> Learn to say “yes” to people who want to help</a:t>
            </a:r>
          </a:p>
          <a:p>
            <a:pPr marL="1371600" lvl="2" indent="-457200" eaLnBrk="1" hangingPunct="1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en-US" dirty="0" smtClean="0">
                <a:latin typeface="Sylfaen" pitchFamily="18" charset="0"/>
              </a:rPr>
              <a:t> Learn to say “no” when you need a break</a:t>
            </a:r>
          </a:p>
          <a:p>
            <a:pPr marL="1371600" lvl="2" indent="-457200" eaLnBrk="1" hangingPunct="1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en-US" dirty="0" smtClean="0">
                <a:latin typeface="Sylfaen" pitchFamily="18" charset="0"/>
              </a:rPr>
              <a:t> Recognize the “new normal”</a:t>
            </a:r>
          </a:p>
          <a:p>
            <a:pPr marL="1371600" lvl="2" indent="-457200" eaLnBrk="1" hangingPunct="1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en-US" dirty="0" smtClean="0">
                <a:latin typeface="Sylfaen" pitchFamily="18" charset="0"/>
              </a:rPr>
              <a:t> Be flexible (“go with the flow”)</a:t>
            </a:r>
          </a:p>
          <a:p>
            <a:pPr marL="1371600" lvl="2" indent="-457200" eaLnBrk="1" hangingPunct="1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en-US" dirty="0" smtClean="0">
                <a:latin typeface="Sylfaen" pitchFamily="18" charset="0"/>
              </a:rPr>
              <a:t> Be grateful for the blessings in your life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4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4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4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4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46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46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46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46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46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46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6FFCC"/>
            </a:gs>
            <a:gs pos="50000">
              <a:schemeClr val="bg1"/>
            </a:gs>
            <a:gs pos="100000">
              <a:srgbClr val="66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5029200" cy="1143000"/>
          </a:xfrm>
        </p:spPr>
        <p:txBody>
          <a:bodyPr/>
          <a:lstStyle/>
          <a:p>
            <a:pPr algn="r" eaLnBrk="1" hangingPunct="1"/>
            <a:r>
              <a:rPr lang="en-US" sz="4800" b="1" dirty="0" smtClean="0">
                <a:latin typeface="Sylfaen" pitchFamily="18" charset="0"/>
              </a:rPr>
              <a:t>You are </a:t>
            </a:r>
            <a:r>
              <a:rPr lang="en-US" sz="4800" b="1" u="sng" dirty="0" smtClean="0">
                <a:latin typeface="Sylfaen" pitchFamily="18" charset="0"/>
              </a:rPr>
              <a:t>not</a:t>
            </a:r>
            <a:r>
              <a:rPr lang="en-US" sz="4800" b="1" dirty="0" smtClean="0">
                <a:latin typeface="Sylfaen" pitchFamily="18" charset="0"/>
              </a:rPr>
              <a:t> </a:t>
            </a:r>
            <a:r>
              <a:rPr lang="en-US" sz="4800" b="1" dirty="0">
                <a:latin typeface="Sylfaen" pitchFamily="18" charset="0"/>
              </a:rPr>
              <a:t>a</a:t>
            </a:r>
            <a:r>
              <a:rPr lang="en-US" sz="4800" b="1" dirty="0" smtClean="0">
                <a:latin typeface="Sylfaen" pitchFamily="18" charset="0"/>
              </a:rPr>
              <a:t>lone</a:t>
            </a:r>
          </a:p>
        </p:txBody>
      </p:sp>
      <p:pic>
        <p:nvPicPr>
          <p:cNvPr id="24581" name="Picture 6" descr="http://3.bp.blogspot.com/-_hcWnOqq28I/TnuLPhdOBjI/AAAAAAAAGh8/jZp0G4l9eak/s640/chill+out+squirr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828800"/>
            <a:ext cx="276800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http://www.perfectprosperity.com/blog/wp-content%5Cuploads/2012/02/overwhel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600200"/>
            <a:ext cx="296123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14400" y="5562600"/>
            <a:ext cx="3352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Sylfaen" pitchFamily="18" charset="0"/>
              </a:rPr>
              <a:t>There is an abundance of </a:t>
            </a:r>
            <a:r>
              <a:rPr lang="en-US" sz="2200" b="1" dirty="0" smtClean="0">
                <a:latin typeface="Sylfaen" pitchFamily="18" charset="0"/>
              </a:rPr>
              <a:t>resources out </a:t>
            </a:r>
            <a:r>
              <a:rPr lang="en-US" sz="2200" b="1" dirty="0">
                <a:latin typeface="Sylfaen" pitchFamily="18" charset="0"/>
              </a:rPr>
              <a:t>there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0" y="5562600"/>
            <a:ext cx="2971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Sylfaen" pitchFamily="18" charset="0"/>
              </a:rPr>
              <a:t>Let other people help when they want to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C90002685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344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124200" y="3581400"/>
            <a:ext cx="1539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26646" y="3001962"/>
            <a:ext cx="747485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Georgia" pitchFamily="18" charset="0"/>
              </a:rPr>
              <a:t>Human Connection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chemeClr val="bg1"/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3" y="152400"/>
            <a:ext cx="9144000" cy="10668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Sylfaen" pitchFamily="18" charset="0"/>
              </a:rPr>
              <a:t>People Communicate in Different Ways</a:t>
            </a:r>
          </a:p>
        </p:txBody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71052"/>
            <a:ext cx="9144000" cy="568694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3000" b="1" dirty="0" smtClean="0">
              <a:latin typeface="Sylfae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dirty="0" smtClean="0">
                <a:latin typeface="Sylfaen" pitchFamily="18" charset="0"/>
              </a:rPr>
              <a:t> Personality / Behavioral Profiles  </a:t>
            </a:r>
            <a:r>
              <a:rPr lang="en-US" sz="2500" b="1" dirty="0" smtClean="0">
                <a:latin typeface="Sylfaen" pitchFamily="18" charset="0"/>
              </a:rPr>
              <a:t>(Typically 4)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800" b="1" dirty="0" smtClean="0">
              <a:latin typeface="Sylfae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dirty="0" smtClean="0">
                <a:latin typeface="Sylfaen" pitchFamily="18" charset="0"/>
              </a:rPr>
              <a:t> Think of these as “Languages”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b="1" dirty="0" smtClean="0">
              <a:latin typeface="Sylfae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b="1" dirty="0" smtClean="0">
              <a:latin typeface="Sylfae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b="1" dirty="0" smtClean="0">
              <a:latin typeface="Sylfaen" pitchFamily="18" charset="0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dirty="0" smtClean="0">
                <a:latin typeface="Sylfaen" pitchFamily="18" charset="0"/>
              </a:rPr>
              <a:t>  </a:t>
            </a:r>
            <a:r>
              <a:rPr lang="en-US" sz="2500" b="1" dirty="0" smtClean="0">
                <a:solidFill>
                  <a:srgbClr val="C00000"/>
                </a:solidFill>
                <a:latin typeface="Sylfaen" pitchFamily="18" charset="0"/>
              </a:rPr>
              <a:t>Driver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900" b="1" dirty="0" smtClean="0">
              <a:latin typeface="Sylfaen" pitchFamily="18" charset="0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dirty="0" smtClean="0">
                <a:latin typeface="Sylfaen" pitchFamily="18" charset="0"/>
              </a:rPr>
              <a:t>  </a:t>
            </a:r>
            <a:r>
              <a:rPr lang="en-US" sz="2500" b="1" dirty="0" smtClean="0">
                <a:solidFill>
                  <a:srgbClr val="0000CC"/>
                </a:solidFill>
                <a:latin typeface="Sylfaen" pitchFamily="18" charset="0"/>
              </a:rPr>
              <a:t>Social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b="1" dirty="0" smtClean="0">
              <a:latin typeface="Sylfaen" pitchFamily="18" charset="0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dirty="0" smtClean="0">
                <a:latin typeface="Sylfaen" pitchFamily="18" charset="0"/>
              </a:rPr>
              <a:t>  </a:t>
            </a:r>
            <a:r>
              <a:rPr lang="en-US" sz="2500" b="1" dirty="0" smtClean="0">
                <a:solidFill>
                  <a:srgbClr val="006600"/>
                </a:solidFill>
                <a:latin typeface="Sylfaen" pitchFamily="18" charset="0"/>
              </a:rPr>
              <a:t>Steady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200" b="1" dirty="0" smtClean="0">
                <a:latin typeface="Sylfaen" pitchFamily="18" charset="0"/>
              </a:rPr>
              <a:t>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dirty="0" smtClean="0">
                <a:latin typeface="Sylfaen" pitchFamily="18" charset="0"/>
              </a:rPr>
              <a:t>  </a:t>
            </a:r>
            <a:r>
              <a:rPr lang="en-US" sz="2500" b="1" dirty="0" smtClean="0">
                <a:solidFill>
                  <a:srgbClr val="660066"/>
                </a:solidFill>
                <a:latin typeface="Sylfaen" pitchFamily="18" charset="0"/>
              </a:rPr>
              <a:t>Compliant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4000" b="1" dirty="0" smtClean="0">
              <a:latin typeface="Sylfae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b="1" dirty="0" smtClean="0">
              <a:latin typeface="Sylfae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i="1" dirty="0" smtClean="0">
              <a:latin typeface="Sylfaen" pitchFamily="18" charset="0"/>
            </a:endParaRPr>
          </a:p>
        </p:txBody>
      </p:sp>
      <p:pic>
        <p:nvPicPr>
          <p:cNvPr id="948228" name="Picture 4" descr="GWQ122851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5316" y="3084286"/>
            <a:ext cx="5257798" cy="344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94822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Sylfaen" pitchFamily="18" charset="0"/>
              </a:rPr>
              <a:t>The Four </a:t>
            </a:r>
            <a:r>
              <a:rPr lang="en-US" b="1" u="sng" dirty="0" smtClean="0">
                <a:latin typeface="Sylfaen" pitchFamily="18" charset="0"/>
              </a:rPr>
              <a:t>Behavioral</a:t>
            </a:r>
            <a:r>
              <a:rPr lang="en-US" b="1" dirty="0" smtClean="0">
                <a:latin typeface="Sylfaen" pitchFamily="18" charset="0"/>
              </a:rPr>
              <a:t> Profiles</a:t>
            </a:r>
            <a:endParaRPr lang="en-US" sz="2400" dirty="0" smtClean="0">
              <a:latin typeface="Sylfaen" pitchFamily="18" charset="0"/>
            </a:endParaRPr>
          </a:p>
        </p:txBody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Sylfaen" pitchFamily="18" charset="0"/>
              </a:rPr>
              <a:t>    </a:t>
            </a:r>
            <a:r>
              <a:rPr lang="en-US" b="1" u="sng" dirty="0" smtClean="0">
                <a:solidFill>
                  <a:srgbClr val="CC0000"/>
                </a:solidFill>
                <a:latin typeface="Sylfaen" pitchFamily="18" charset="0"/>
              </a:rPr>
              <a:t>Driver</a:t>
            </a:r>
            <a:r>
              <a:rPr lang="en-US" b="1" dirty="0" smtClean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en-US" b="1" dirty="0" smtClean="0">
                <a:latin typeface="Sylfaen" pitchFamily="18" charset="0"/>
              </a:rPr>
              <a:t>         </a:t>
            </a:r>
            <a:r>
              <a:rPr lang="en-US" b="1" u="sng" dirty="0" smtClean="0">
                <a:solidFill>
                  <a:srgbClr val="0000CC"/>
                </a:solidFill>
                <a:latin typeface="Sylfaen" pitchFamily="18" charset="0"/>
              </a:rPr>
              <a:t>Social</a:t>
            </a:r>
            <a:r>
              <a:rPr lang="en-US" b="1" dirty="0" smtClean="0">
                <a:latin typeface="Sylfaen" pitchFamily="18" charset="0"/>
              </a:rPr>
              <a:t>           </a:t>
            </a:r>
            <a:r>
              <a:rPr lang="en-US" b="1" u="sng" dirty="0" smtClean="0">
                <a:solidFill>
                  <a:srgbClr val="006600"/>
                </a:solidFill>
                <a:latin typeface="Sylfaen" pitchFamily="18" charset="0"/>
              </a:rPr>
              <a:t>Steady</a:t>
            </a:r>
            <a:r>
              <a:rPr lang="en-US" b="1" dirty="0" smtClean="0">
                <a:latin typeface="Sylfaen" pitchFamily="18" charset="0"/>
              </a:rPr>
              <a:t>	    </a:t>
            </a:r>
            <a:r>
              <a:rPr lang="en-US" b="1" u="sng" dirty="0" smtClean="0">
                <a:solidFill>
                  <a:srgbClr val="800080"/>
                </a:solidFill>
                <a:latin typeface="Sylfaen" pitchFamily="18" charset="0"/>
              </a:rPr>
              <a:t>Compliant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latin typeface="Sylfaen" pitchFamily="18" charset="0"/>
              </a:rPr>
              <a:t>	 </a:t>
            </a:r>
            <a:r>
              <a:rPr lang="en-US" sz="2400" dirty="0" smtClean="0">
                <a:solidFill>
                  <a:srgbClr val="C00000"/>
                </a:solidFill>
                <a:latin typeface="Sylfaen" pitchFamily="18" charset="0"/>
              </a:rPr>
              <a:t>Direct</a:t>
            </a:r>
            <a:r>
              <a:rPr lang="en-US" sz="2400" dirty="0" smtClean="0">
                <a:latin typeface="Sylfaen" pitchFamily="18" charset="0"/>
              </a:rPr>
              <a:t>	          </a:t>
            </a:r>
            <a:r>
              <a:rPr lang="en-US" sz="2400" dirty="0" smtClean="0">
                <a:solidFill>
                  <a:srgbClr val="0000CC"/>
                </a:solidFill>
                <a:latin typeface="Sylfaen" pitchFamily="18" charset="0"/>
              </a:rPr>
              <a:t>Friendly</a:t>
            </a:r>
            <a:r>
              <a:rPr lang="en-US" sz="2400" dirty="0" smtClean="0">
                <a:latin typeface="Sylfaen" pitchFamily="18" charset="0"/>
              </a:rPr>
              <a:t> 	  </a:t>
            </a:r>
            <a:r>
              <a:rPr lang="en-US" sz="2400" dirty="0" smtClean="0">
                <a:solidFill>
                  <a:srgbClr val="006600"/>
                </a:solidFill>
                <a:latin typeface="Sylfaen" pitchFamily="18" charset="0"/>
              </a:rPr>
              <a:t>Stable</a:t>
            </a:r>
            <a:r>
              <a:rPr lang="en-US" sz="2400" dirty="0" smtClean="0">
                <a:latin typeface="Sylfaen" pitchFamily="18" charset="0"/>
              </a:rPr>
              <a:t>  	       </a:t>
            </a:r>
            <a:r>
              <a:rPr lang="en-US" sz="2400" dirty="0" smtClean="0">
                <a:solidFill>
                  <a:srgbClr val="800080"/>
                </a:solidFill>
                <a:latin typeface="Sylfaen" pitchFamily="18" charset="0"/>
              </a:rPr>
              <a:t>Analytic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800080"/>
                </a:solidFill>
                <a:latin typeface="Sylfaen" pitchFamily="18" charset="0"/>
              </a:rPr>
              <a:t>      </a:t>
            </a:r>
            <a:r>
              <a:rPr lang="en-US" sz="2400" dirty="0" smtClean="0">
                <a:solidFill>
                  <a:srgbClr val="C00000"/>
                </a:solidFill>
                <a:latin typeface="Sylfaen" pitchFamily="18" charset="0"/>
              </a:rPr>
              <a:t>Fast Paced</a:t>
            </a:r>
            <a:r>
              <a:rPr lang="en-US" sz="2400" dirty="0" smtClean="0">
                <a:solidFill>
                  <a:srgbClr val="800080"/>
                </a:solidFill>
                <a:latin typeface="Sylfaen" pitchFamily="18" charset="0"/>
              </a:rPr>
              <a:t>	          </a:t>
            </a:r>
            <a:r>
              <a:rPr lang="en-US" sz="2400" dirty="0" smtClean="0">
                <a:solidFill>
                  <a:srgbClr val="0000CC"/>
                </a:solidFill>
                <a:latin typeface="Sylfaen" pitchFamily="18" charset="0"/>
              </a:rPr>
              <a:t>Chatty</a:t>
            </a:r>
            <a:r>
              <a:rPr lang="en-US" sz="2400" dirty="0" smtClean="0">
                <a:latin typeface="Sylfaen" pitchFamily="18" charset="0"/>
              </a:rPr>
              <a:t>	  	  </a:t>
            </a:r>
            <a:r>
              <a:rPr lang="en-US" sz="2400" dirty="0" smtClean="0">
                <a:solidFill>
                  <a:srgbClr val="006600"/>
                </a:solidFill>
                <a:latin typeface="Sylfaen" pitchFamily="18" charset="0"/>
              </a:rPr>
              <a:t>Slower Paced      </a:t>
            </a:r>
            <a:r>
              <a:rPr lang="en-US" sz="2400" dirty="0" smtClean="0">
                <a:solidFill>
                  <a:srgbClr val="800080"/>
                </a:solidFill>
                <a:latin typeface="Sylfaen" pitchFamily="18" charset="0"/>
              </a:rPr>
              <a:t>Factual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Sylfaen" pitchFamily="18" charset="0"/>
              </a:rPr>
              <a:t>	 </a:t>
            </a:r>
            <a:r>
              <a:rPr lang="en-US" sz="2400" dirty="0" smtClean="0">
                <a:solidFill>
                  <a:srgbClr val="C00000"/>
                </a:solidFill>
                <a:latin typeface="Sylfaen" pitchFamily="18" charset="0"/>
              </a:rPr>
              <a:t>Assertive</a:t>
            </a:r>
            <a:r>
              <a:rPr lang="en-US" sz="2400" dirty="0" smtClean="0">
                <a:latin typeface="Sylfaen" pitchFamily="18" charset="0"/>
              </a:rPr>
              <a:t>             </a:t>
            </a:r>
            <a:r>
              <a:rPr lang="en-US" sz="2400" dirty="0" smtClean="0">
                <a:solidFill>
                  <a:srgbClr val="0000CC"/>
                </a:solidFill>
                <a:latin typeface="Sylfaen" pitchFamily="18" charset="0"/>
              </a:rPr>
              <a:t>Agreeable</a:t>
            </a:r>
            <a:r>
              <a:rPr lang="en-US" sz="2400" dirty="0" smtClean="0">
                <a:latin typeface="Sylfaen" pitchFamily="18" charset="0"/>
              </a:rPr>
              <a:t>	  </a:t>
            </a:r>
            <a:r>
              <a:rPr lang="en-US" sz="2400" dirty="0" smtClean="0">
                <a:solidFill>
                  <a:srgbClr val="006600"/>
                </a:solidFill>
                <a:latin typeface="Sylfaen" pitchFamily="18" charset="0"/>
              </a:rPr>
              <a:t>Predictable          </a:t>
            </a:r>
            <a:r>
              <a:rPr lang="en-US" sz="2400" dirty="0" smtClean="0">
                <a:solidFill>
                  <a:srgbClr val="800080"/>
                </a:solidFill>
                <a:latin typeface="Sylfaen" pitchFamily="18" charset="0"/>
              </a:rPr>
              <a:t>Rule Follower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olidFill>
                  <a:srgbClr val="800080"/>
                </a:solidFill>
                <a:latin typeface="Sylfaen" pitchFamily="18" charset="0"/>
              </a:rPr>
              <a:t>	</a:t>
            </a:r>
            <a:r>
              <a:rPr lang="en-US" sz="2400" dirty="0" smtClean="0">
                <a:solidFill>
                  <a:srgbClr val="800080"/>
                </a:solidFill>
                <a:latin typeface="Sylfae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Sylfaen" pitchFamily="18" charset="0"/>
              </a:rPr>
              <a:t>Blunt</a:t>
            </a:r>
            <a:r>
              <a:rPr lang="en-US" sz="2400" dirty="0">
                <a:latin typeface="Sylfaen" pitchFamily="18" charset="0"/>
              </a:rPr>
              <a:t>	</a:t>
            </a:r>
            <a:r>
              <a:rPr lang="en-US" sz="2400" dirty="0" smtClean="0">
                <a:latin typeface="Sylfaen" pitchFamily="18" charset="0"/>
              </a:rPr>
              <a:t>          </a:t>
            </a:r>
            <a:r>
              <a:rPr lang="en-US" sz="2400" dirty="0" smtClean="0">
                <a:solidFill>
                  <a:srgbClr val="0000CC"/>
                </a:solidFill>
                <a:latin typeface="Sylfaen" pitchFamily="18" charset="0"/>
              </a:rPr>
              <a:t>Trusting</a:t>
            </a:r>
            <a:r>
              <a:rPr lang="en-US" sz="2400" dirty="0" smtClean="0">
                <a:latin typeface="Sylfaen" pitchFamily="18" charset="0"/>
              </a:rPr>
              <a:t>	  </a:t>
            </a:r>
            <a:r>
              <a:rPr lang="en-US" sz="2400" dirty="0" smtClean="0">
                <a:solidFill>
                  <a:srgbClr val="006600"/>
                </a:solidFill>
                <a:latin typeface="Sylfaen" pitchFamily="18" charset="0"/>
              </a:rPr>
              <a:t>Stoic  </a:t>
            </a:r>
            <a:r>
              <a:rPr lang="en-US" sz="2400" dirty="0" smtClean="0">
                <a:latin typeface="Sylfaen" pitchFamily="18" charset="0"/>
              </a:rPr>
              <a:t>	       </a:t>
            </a:r>
            <a:r>
              <a:rPr lang="en-US" sz="2400" dirty="0" smtClean="0">
                <a:solidFill>
                  <a:srgbClr val="800080"/>
                </a:solidFill>
                <a:latin typeface="Sylfaen" pitchFamily="18" charset="0"/>
              </a:rPr>
              <a:t>Skeptical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Sylfaen" pitchFamily="18" charset="0"/>
              </a:rPr>
              <a:t>	 </a:t>
            </a:r>
            <a:r>
              <a:rPr lang="en-US" sz="2400" dirty="0" smtClean="0">
                <a:solidFill>
                  <a:srgbClr val="C00000"/>
                </a:solidFill>
                <a:latin typeface="Sylfaen" pitchFamily="18" charset="0"/>
              </a:rPr>
              <a:t>Competitive</a:t>
            </a:r>
            <a:r>
              <a:rPr lang="en-US" sz="2400" dirty="0" smtClean="0">
                <a:latin typeface="Sylfaen" pitchFamily="18" charset="0"/>
              </a:rPr>
              <a:t>        </a:t>
            </a:r>
            <a:r>
              <a:rPr lang="en-US" sz="2400" dirty="0" smtClean="0">
                <a:solidFill>
                  <a:srgbClr val="0000CC"/>
                </a:solidFill>
                <a:latin typeface="Sylfaen" pitchFamily="18" charset="0"/>
              </a:rPr>
              <a:t>Persuasive</a:t>
            </a:r>
            <a:r>
              <a:rPr lang="en-US" sz="2400" dirty="0" smtClean="0">
                <a:latin typeface="Sylfaen" pitchFamily="18" charset="0"/>
              </a:rPr>
              <a:t>	  </a:t>
            </a:r>
            <a:r>
              <a:rPr lang="en-US" sz="2400" dirty="0" smtClean="0">
                <a:solidFill>
                  <a:srgbClr val="006600"/>
                </a:solidFill>
                <a:latin typeface="Sylfaen" pitchFamily="18" charset="0"/>
              </a:rPr>
              <a:t>Reserved</a:t>
            </a:r>
            <a:r>
              <a:rPr lang="en-US" sz="2400" dirty="0" smtClean="0">
                <a:latin typeface="Sylfaen" pitchFamily="18" charset="0"/>
              </a:rPr>
              <a:t>   	       </a:t>
            </a:r>
            <a:r>
              <a:rPr lang="en-US" sz="2400" dirty="0" smtClean="0">
                <a:solidFill>
                  <a:srgbClr val="800080"/>
                </a:solidFill>
                <a:latin typeface="Sylfaen" pitchFamily="18" charset="0"/>
              </a:rPr>
              <a:t>Perfectionist</a:t>
            </a:r>
            <a:r>
              <a:rPr lang="en-US" sz="2400" dirty="0" smtClean="0">
                <a:latin typeface="Sylfaen" pitchFamily="18" charset="0"/>
              </a:rPr>
              <a:t>	</a:t>
            </a:r>
            <a:endParaRPr lang="en-US" sz="800" dirty="0" smtClean="0">
              <a:solidFill>
                <a:srgbClr val="C00000"/>
              </a:solidFill>
              <a:latin typeface="Sylfae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Sylfaen" pitchFamily="18" charset="0"/>
              </a:rPr>
              <a:t>		         </a:t>
            </a:r>
            <a:r>
              <a:rPr lang="en-US" sz="2400" b="1" dirty="0" smtClean="0">
                <a:latin typeface="Sylfaen" pitchFamily="18" charset="0"/>
              </a:rPr>
              <a:t>Key Questions: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Sylfaen" pitchFamily="18" charset="0"/>
              </a:rPr>
              <a:t>			     </a:t>
            </a:r>
            <a:r>
              <a:rPr lang="en-US" sz="2400" dirty="0" smtClean="0">
                <a:latin typeface="Sylfaen" pitchFamily="18" charset="0"/>
              </a:rPr>
              <a:t>1.  Which one are you?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Sylfaen" pitchFamily="18" charset="0"/>
              </a:rPr>
              <a:t>			     </a:t>
            </a:r>
            <a:r>
              <a:rPr lang="en-US" sz="2400" dirty="0" smtClean="0">
                <a:latin typeface="Sylfaen" pitchFamily="18" charset="0"/>
              </a:rPr>
              <a:t>2.  What is everyone else?</a:t>
            </a:r>
          </a:p>
          <a:p>
            <a:pPr eaLnBrk="1" hangingPunct="1">
              <a:buFont typeface="Wingdings" pitchFamily="2" charset="2"/>
              <a:buNone/>
            </a:pPr>
            <a:endParaRPr lang="en-US" sz="300" dirty="0" smtClean="0">
              <a:latin typeface="Sylfae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Sylfaen" pitchFamily="18" charset="0"/>
              </a:rPr>
              <a:t>			      3.  What is the person you’re caring for?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83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83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83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83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83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83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83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83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35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35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835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83558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50000">
              <a:schemeClr val="bg1"/>
            </a:gs>
            <a:gs pos="100000">
              <a:srgbClr val="CC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914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Sylfaen" pitchFamily="18" charset="0"/>
              </a:rPr>
              <a:t>Speaking </a:t>
            </a:r>
            <a:r>
              <a:rPr lang="en-US" sz="3600" b="1" u="sng" dirty="0" smtClean="0">
                <a:latin typeface="Sylfaen" pitchFamily="18" charset="0"/>
              </a:rPr>
              <a:t>Other</a:t>
            </a:r>
            <a:r>
              <a:rPr lang="en-US" sz="3600" b="1" dirty="0" smtClean="0">
                <a:latin typeface="Sylfaen" pitchFamily="18" charset="0"/>
              </a:rPr>
              <a:t> Behavioral Languages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800" b="1" dirty="0" smtClean="0">
              <a:latin typeface="Sylfae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latin typeface="Sylfaen" pitchFamily="18" charset="0"/>
              </a:rPr>
              <a:t>  </a:t>
            </a:r>
            <a:r>
              <a:rPr lang="en-US" b="1" dirty="0" smtClean="0">
                <a:latin typeface="Sylfaen" pitchFamily="18" charset="0"/>
              </a:rPr>
              <a:t>The Short Cut 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b="1" dirty="0" smtClean="0">
              <a:latin typeface="Sylfae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Sylfaen" pitchFamily="18" charset="0"/>
              </a:rPr>
              <a:t>	                   </a:t>
            </a:r>
            <a:r>
              <a:rPr lang="en-US" sz="3600" b="1" dirty="0" smtClean="0">
                <a:latin typeface="Sylfaen" pitchFamily="18" charset="0"/>
              </a:rPr>
              <a:t>Be a Chameleon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b="1" dirty="0" smtClean="0">
              <a:latin typeface="Sylfaen" pitchFamily="18" charset="0"/>
            </a:endParaRPr>
          </a:p>
        </p:txBody>
      </p:sp>
      <p:pic>
        <p:nvPicPr>
          <p:cNvPr id="927748" name="Picture 4" descr="chamele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23502"/>
            <a:ext cx="5107448" cy="337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2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92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7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7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50000">
              <a:schemeClr val="bg1"/>
            </a:gs>
            <a:gs pos="100000">
              <a:srgbClr val="DDDDD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latin typeface="Sylfaen" pitchFamily="18" charset="0"/>
              </a:rPr>
              <a:t>Human Connection</a:t>
            </a:r>
            <a:r>
              <a:rPr lang="en-US" sz="4000" b="1" dirty="0" smtClean="0">
                <a:latin typeface="Sylfaen" pitchFamily="18" charset="0"/>
              </a:rPr>
              <a:t/>
            </a:r>
            <a:br>
              <a:rPr lang="en-US" sz="4000" b="1" dirty="0" smtClean="0">
                <a:latin typeface="Sylfaen" pitchFamily="18" charset="0"/>
              </a:rPr>
            </a:br>
            <a:r>
              <a:rPr lang="en-US" sz="4000" b="1" dirty="0" smtClean="0">
                <a:latin typeface="Sylfaen" pitchFamily="18" charset="0"/>
              </a:rPr>
              <a:t>Venus &amp; Mars</a:t>
            </a:r>
            <a:endParaRPr lang="en-US" sz="2000" dirty="0" smtClean="0">
              <a:latin typeface="Sylfaen" pitchFamily="18" charset="0"/>
            </a:endParaRPr>
          </a:p>
        </p:txBody>
      </p:sp>
      <p:pic>
        <p:nvPicPr>
          <p:cNvPr id="32771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26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00200"/>
            <a:ext cx="42529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457200" y="5867400"/>
            <a:ext cx="815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066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Sylfaen" pitchFamily="18" charset="0"/>
              </a:rPr>
              <a:t>Venus &amp; Mars</a:t>
            </a:r>
            <a:r>
              <a:rPr lang="en-US" sz="4000" b="1" dirty="0" smtClean="0">
                <a:latin typeface="Sylfaen" pitchFamily="18" charset="0"/>
              </a:rPr>
              <a:t/>
            </a:r>
            <a:br>
              <a:rPr lang="en-US" sz="4000" b="1" dirty="0" smtClean="0">
                <a:latin typeface="Sylfaen" pitchFamily="18" charset="0"/>
              </a:rPr>
            </a:br>
            <a:r>
              <a:rPr lang="en-US" sz="4000" b="1" dirty="0" smtClean="0">
                <a:latin typeface="Sylfaen" pitchFamily="18" charset="0"/>
              </a:rPr>
              <a:t>Perception</a:t>
            </a:r>
            <a:endParaRPr lang="en-US" sz="2000" dirty="0" smtClean="0">
              <a:latin typeface="Sylfaen" pitchFamily="18" charset="0"/>
            </a:endParaRPr>
          </a:p>
        </p:txBody>
      </p:sp>
      <p:pic>
        <p:nvPicPr>
          <p:cNvPr id="33795" name="Picture 5" descr="Mirror_Image_Percep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7772400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Sylfaen" pitchFamily="18" charset="0"/>
              </a:rPr>
              <a:t>Venus &amp; Mars</a:t>
            </a:r>
            <a:r>
              <a:rPr lang="en-US" sz="3600" b="1" dirty="0" smtClean="0">
                <a:latin typeface="Sylfaen" pitchFamily="18" charset="0"/>
              </a:rPr>
              <a:t/>
            </a:r>
            <a:br>
              <a:rPr lang="en-US" sz="3600" b="1" dirty="0" smtClean="0">
                <a:latin typeface="Sylfaen" pitchFamily="18" charset="0"/>
              </a:rPr>
            </a:br>
            <a:r>
              <a:rPr lang="en-US" sz="3600" b="1" dirty="0" smtClean="0">
                <a:latin typeface="Sylfaen" pitchFamily="18" charset="0"/>
              </a:rPr>
              <a:t>Application</a:t>
            </a:r>
          </a:p>
        </p:txBody>
      </p:sp>
      <p:pic>
        <p:nvPicPr>
          <p:cNvPr id="34819" name="Picture 4" descr="Logitech-Harmony-900-Universal-Remote-Contr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05000"/>
            <a:ext cx="43386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cid:07a601ca8fe5$6d203330$F79453A9@stevesmach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C90002685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344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124200" y="3581400"/>
            <a:ext cx="1539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762000" y="30480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Georgia" pitchFamily="18" charset="0"/>
              </a:rPr>
              <a:t>Adversity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EAEA"/>
            </a:gs>
            <a:gs pos="100000">
              <a:srgbClr val="FFFF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b="1" i="1" dirty="0" smtClean="0">
                <a:latin typeface="Sylfaen" pitchFamily="18" charset="0"/>
              </a:rPr>
              <a:t>      “</a:t>
            </a:r>
            <a:r>
              <a:rPr lang="en-US" sz="3300" b="1" i="1" dirty="0" smtClean="0">
                <a:latin typeface="Sylfaen" pitchFamily="18" charset="0"/>
              </a:rPr>
              <a:t>Calm waters do not make a skilled sailor</a:t>
            </a:r>
            <a:r>
              <a:rPr lang="en-US" sz="3000" b="1" i="1" dirty="0" smtClean="0">
                <a:latin typeface="Sylfaen" pitchFamily="18" charset="0"/>
              </a:rPr>
              <a:t>”</a:t>
            </a:r>
          </a:p>
          <a:p>
            <a:pPr eaLnBrk="1" hangingPunct="1">
              <a:buFontTx/>
              <a:buNone/>
            </a:pPr>
            <a:r>
              <a:rPr lang="en-US" sz="1800" b="1" i="1" dirty="0" smtClean="0">
                <a:latin typeface="Sylfaen" pitchFamily="18" charset="0"/>
              </a:rPr>
              <a:t>		     Ancient Chinese Proverb</a:t>
            </a:r>
            <a:endParaRPr lang="en-US" sz="1800" b="1" dirty="0" smtClean="0">
              <a:latin typeface="Sylfae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000" dirty="0" smtClean="0">
              <a:latin typeface="Sylfae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000" dirty="0" smtClean="0">
              <a:latin typeface="Sylfaen" pitchFamily="18" charset="0"/>
            </a:endParaRPr>
          </a:p>
          <a:p>
            <a:pPr lvl="2" eaLnBrk="1" hangingPunct="1">
              <a:buFont typeface="Wingdings" pitchFamily="2" charset="2"/>
              <a:buChar char="§"/>
            </a:pPr>
            <a:r>
              <a:rPr lang="en-US" sz="2800" dirty="0" smtClean="0">
                <a:latin typeface="Sylfaen" pitchFamily="18" charset="0"/>
              </a:rPr>
              <a:t>  </a:t>
            </a:r>
            <a:r>
              <a:rPr lang="en-US" sz="2500" b="1" dirty="0" smtClean="0">
                <a:latin typeface="Sylfaen" pitchFamily="18" charset="0"/>
              </a:rPr>
              <a:t>Adversity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sz="2800" dirty="0" smtClean="0">
                <a:latin typeface="Sylfaen" pitchFamily="18" charset="0"/>
              </a:rPr>
              <a:t>  </a:t>
            </a:r>
            <a:r>
              <a:rPr lang="en-US" sz="2500" b="1" dirty="0" smtClean="0">
                <a:latin typeface="Sylfaen" pitchFamily="18" charset="0"/>
              </a:rPr>
              <a:t>Challenge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sz="2800" dirty="0" smtClean="0">
                <a:latin typeface="Sylfaen" pitchFamily="18" charset="0"/>
              </a:rPr>
              <a:t>  </a:t>
            </a:r>
            <a:r>
              <a:rPr lang="en-US" sz="2500" b="1" dirty="0" smtClean="0">
                <a:latin typeface="Sylfaen" pitchFamily="18" charset="0"/>
              </a:rPr>
              <a:t>Suffering</a:t>
            </a:r>
          </a:p>
          <a:p>
            <a:pPr lvl="3" eaLnBrk="1" hangingPunct="1">
              <a:buFont typeface="Times" pitchFamily="28" charset="0"/>
              <a:buNone/>
            </a:pPr>
            <a:endParaRPr lang="en-US" sz="2400" dirty="0" smtClean="0">
              <a:latin typeface="Sylfaen" pitchFamily="18" charset="0"/>
            </a:endParaRPr>
          </a:p>
          <a:p>
            <a:pPr lvl="3" eaLnBrk="1" hangingPunct="1">
              <a:buFont typeface="Times" pitchFamily="28" charset="0"/>
              <a:buNone/>
            </a:pPr>
            <a:endParaRPr lang="en-US" sz="3000" dirty="0" smtClean="0">
              <a:latin typeface="Sylfaen" pitchFamily="18" charset="0"/>
            </a:endParaRPr>
          </a:p>
          <a:p>
            <a:pPr lvl="3" eaLnBrk="1" hangingPunct="1">
              <a:buFont typeface="Times" pitchFamily="28" charset="0"/>
              <a:buNone/>
            </a:pPr>
            <a:r>
              <a:rPr lang="en-US" sz="2400" dirty="0" smtClean="0">
                <a:latin typeface="Sylfaen" pitchFamily="18" charset="0"/>
              </a:rPr>
              <a:t>		Leads to </a:t>
            </a:r>
            <a:r>
              <a:rPr lang="en-US" sz="2400" b="1" i="1" dirty="0" smtClean="0">
                <a:latin typeface="Sylfaen" pitchFamily="18" charset="0"/>
              </a:rPr>
              <a:t>Strength</a:t>
            </a:r>
          </a:p>
          <a:p>
            <a:pPr lvl="3" eaLnBrk="1" hangingPunct="1">
              <a:buFont typeface="Times" pitchFamily="28" charset="0"/>
              <a:buNone/>
            </a:pPr>
            <a:r>
              <a:rPr lang="en-US" sz="2400" dirty="0" smtClean="0">
                <a:latin typeface="Sylfaen" pitchFamily="18" charset="0"/>
              </a:rPr>
              <a:t> 		         Leads to </a:t>
            </a:r>
            <a:r>
              <a:rPr lang="en-US" sz="2400" b="1" i="1" dirty="0" smtClean="0">
                <a:latin typeface="Sylfaen" pitchFamily="18" charset="0"/>
              </a:rPr>
              <a:t>Wisdom</a:t>
            </a:r>
            <a:endParaRPr lang="en-US" sz="2400" b="1" i="1" dirty="0">
              <a:latin typeface="Sylfaen" pitchFamily="18" charset="0"/>
            </a:endParaRPr>
          </a:p>
          <a:p>
            <a:pPr lvl="3" eaLnBrk="1" hangingPunct="1">
              <a:buFont typeface="Times" pitchFamily="28" charset="0"/>
              <a:buNone/>
            </a:pPr>
            <a:r>
              <a:rPr lang="en-US" sz="2400" dirty="0" smtClean="0">
                <a:latin typeface="Sylfaen" pitchFamily="18" charset="0"/>
              </a:rPr>
              <a:t>		          	     Leads to </a:t>
            </a:r>
            <a:r>
              <a:rPr lang="en-US" sz="2400" b="1" i="1" dirty="0">
                <a:latin typeface="Sylfaen" pitchFamily="18" charset="0"/>
              </a:rPr>
              <a:t>Enlightenment</a:t>
            </a:r>
          </a:p>
          <a:p>
            <a:pPr lvl="3" eaLnBrk="1" hangingPunct="1">
              <a:buFont typeface="Times" pitchFamily="28" charset="0"/>
              <a:buNone/>
            </a:pPr>
            <a:r>
              <a:rPr lang="en-US" sz="2400" dirty="0" smtClean="0">
                <a:latin typeface="Sylfaen" pitchFamily="18" charset="0"/>
              </a:rPr>
              <a:t> 			            Ultimately </a:t>
            </a:r>
            <a:r>
              <a:rPr lang="en-US" sz="2400" dirty="0">
                <a:latin typeface="Sylfaen" pitchFamily="18" charset="0"/>
              </a:rPr>
              <a:t>L</a:t>
            </a:r>
            <a:r>
              <a:rPr lang="en-US" sz="2400" dirty="0" smtClean="0">
                <a:latin typeface="Sylfaen" pitchFamily="18" charset="0"/>
              </a:rPr>
              <a:t>eads to </a:t>
            </a:r>
            <a:r>
              <a:rPr lang="en-US" sz="2400" b="1" i="1" dirty="0" smtClean="0">
                <a:latin typeface="Sylfaen" pitchFamily="18" charset="0"/>
              </a:rPr>
              <a:t>Fulfillment</a:t>
            </a:r>
          </a:p>
        </p:txBody>
      </p:sp>
      <p:pic>
        <p:nvPicPr>
          <p:cNvPr id="778244" name="Picture 4" descr="ship_sto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676400"/>
            <a:ext cx="480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77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77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77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77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77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8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8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500"/>
                                        <p:tgtEl>
                                          <p:spTgt spid="778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8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8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500"/>
                                        <p:tgtEl>
                                          <p:spTgt spid="778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8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8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500"/>
                                        <p:tgtEl>
                                          <p:spTgt spid="778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C90002685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344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124200" y="3581400"/>
            <a:ext cx="1539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dirty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85800" y="2819400"/>
            <a:ext cx="777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Sylfaen" pitchFamily="18" charset="0"/>
              </a:rPr>
              <a:t>Key Messages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  <a:latin typeface="Sylfaen" pitchFamily="18" charset="0"/>
              </a:rPr>
              <a:t>(Re-cap)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chemeClr val="bg1"/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54514"/>
            <a:ext cx="7794171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b="1" dirty="0" smtClean="0">
              <a:latin typeface="Sylfae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900" b="1" dirty="0" smtClean="0">
              <a:latin typeface="Sylfae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b="1" dirty="0" smtClean="0">
              <a:latin typeface="Sylfae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>
                <a:latin typeface="Sylfaen" pitchFamily="18" charset="0"/>
              </a:rPr>
              <a:t> Supporting </a:t>
            </a:r>
            <a:r>
              <a:rPr lang="en-US" sz="2800" b="1" dirty="0">
                <a:latin typeface="Sylfaen" pitchFamily="18" charset="0"/>
              </a:rPr>
              <a:t>R</a:t>
            </a:r>
            <a:r>
              <a:rPr lang="en-US" sz="2800" b="1" dirty="0" smtClean="0">
                <a:latin typeface="Sylfaen" pitchFamily="18" charset="0"/>
              </a:rPr>
              <a:t>oles are underrated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b="1" dirty="0" smtClean="0">
              <a:latin typeface="Sylfae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>
                <a:latin typeface="Sylfaen" pitchFamily="18" charset="0"/>
              </a:rPr>
              <a:t> You have what it takes to be a Caregiver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400" b="1" dirty="0" smtClean="0">
              <a:latin typeface="Sylfae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>
                <a:latin typeface="Sylfaen" pitchFamily="18" charset="0"/>
              </a:rPr>
              <a:t>Know your Role and practice </a:t>
            </a:r>
            <a:r>
              <a:rPr lang="en-US" sz="2800" b="1" dirty="0" smtClean="0">
                <a:latin typeface="Sylfaen" pitchFamily="18" charset="0"/>
              </a:rPr>
              <a:t>Empathy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b="1" dirty="0" smtClean="0">
              <a:latin typeface="Sylfae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>
                <a:latin typeface="Sylfaen" pitchFamily="18" charset="0"/>
              </a:rPr>
              <a:t> You’re not Alone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b="1" dirty="0" smtClean="0">
              <a:latin typeface="Sylfae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>
                <a:latin typeface="Sylfaen" pitchFamily="18" charset="0"/>
              </a:rPr>
              <a:t> Connect with the people you care for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b="1" dirty="0" smtClean="0">
              <a:latin typeface="Sylfae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>
                <a:latin typeface="Sylfaen" pitchFamily="18" charset="0"/>
              </a:rPr>
              <a:t> Adversity is inevitable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b="1" dirty="0" smtClean="0">
              <a:latin typeface="Sylfaen" pitchFamily="18" charset="0"/>
            </a:endParaRPr>
          </a:p>
        </p:txBody>
      </p:sp>
      <p:sp>
        <p:nvSpPr>
          <p:cNvPr id="955399" name="Text Box 7"/>
          <p:cNvSpPr txBox="1">
            <a:spLocks noChangeArrowheads="1"/>
          </p:cNvSpPr>
          <p:nvPr/>
        </p:nvSpPr>
        <p:spPr bwMode="auto">
          <a:xfrm>
            <a:off x="4974771" y="51816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Sylfaen" pitchFamily="18" charset="0"/>
              </a:rPr>
              <a:t>- leads to good things</a:t>
            </a: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2057400" y="370114"/>
            <a:ext cx="518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Caregiving &amp; Cancer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55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55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5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5" grpId="0" build="p"/>
      <p:bldP spid="95539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C0C0C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safety_oxygen_ma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38200"/>
            <a:ext cx="7315200" cy="504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1219200" y="152400"/>
            <a:ext cx="662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Sylfaen" pitchFamily="18" charset="0"/>
              </a:rPr>
              <a:t>Caring for the Caregiver</a:t>
            </a:r>
          </a:p>
        </p:txBody>
      </p:sp>
      <p:sp>
        <p:nvSpPr>
          <p:cNvPr id="718856" name="Text Box 8"/>
          <p:cNvSpPr txBox="1">
            <a:spLocks noChangeArrowheads="1"/>
          </p:cNvSpPr>
          <p:nvPr/>
        </p:nvSpPr>
        <p:spPr bwMode="auto">
          <a:xfrm>
            <a:off x="2743200" y="6030686"/>
            <a:ext cx="404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Sylfaen" pitchFamily="18" charset="0"/>
              </a:rPr>
              <a:t>Put your own mask on first 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7038"/>
            <a:ext cx="9144000" cy="715962"/>
          </a:xfrm>
        </p:spPr>
        <p:txBody>
          <a:bodyPr/>
          <a:lstStyle/>
          <a:p>
            <a:pPr eaLnBrk="1" hangingPunct="1"/>
            <a:r>
              <a:rPr lang="en-US" sz="3800" b="1" dirty="0" smtClean="0">
                <a:latin typeface="Sylfaen" pitchFamily="18" charset="0"/>
              </a:rPr>
              <a:t>Tenzing Norgay</a:t>
            </a:r>
            <a:r>
              <a:rPr lang="en-US" sz="3800" dirty="0" smtClean="0">
                <a:latin typeface="Sylfaen" pitchFamily="18" charset="0"/>
              </a:rPr>
              <a:t> </a:t>
            </a:r>
            <a:br>
              <a:rPr lang="en-US" sz="3800" dirty="0" smtClean="0">
                <a:latin typeface="Sylfaen" pitchFamily="18" charset="0"/>
              </a:rPr>
            </a:br>
            <a:endParaRPr lang="en-US" sz="4300" dirty="0" smtClean="0">
              <a:latin typeface="Sylfaen" pitchFamily="18" charset="0"/>
            </a:endParaRPr>
          </a:p>
        </p:txBody>
      </p:sp>
      <p:pic>
        <p:nvPicPr>
          <p:cNvPr id="773124" name="Picture 4" descr="tenzing_norga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316038"/>
            <a:ext cx="5638800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3125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smtClean="0">
                <a:solidFill>
                  <a:schemeClr val="tx2"/>
                </a:solidFill>
                <a:latin typeface="Sylfaen" pitchFamily="18" charset="0"/>
              </a:rPr>
              <a:t>Sherpa</a:t>
            </a:r>
            <a:endParaRPr lang="en-US" sz="3000" b="1" dirty="0">
              <a:solidFill>
                <a:schemeClr val="tx2"/>
              </a:solidFill>
              <a:latin typeface="Sylfae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000" dirty="0">
              <a:solidFill>
                <a:schemeClr val="tx2"/>
              </a:solidFill>
              <a:latin typeface="Sylfae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2" grpId="0"/>
      <p:bldP spid="773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ts4.mm.bing.net/th?id=I4833024209846511&amp;pid=1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28" y="457200"/>
            <a:ext cx="388620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10805" y="500743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Sylfaen" pitchFamily="18" charset="0"/>
              </a:rPr>
              <a:t>Supporting Roles</a:t>
            </a:r>
          </a:p>
          <a:p>
            <a:pPr algn="ctr"/>
            <a:r>
              <a:rPr lang="en-US" sz="3600" b="1" dirty="0">
                <a:latin typeface="Sylfaen" pitchFamily="18" charset="0"/>
              </a:rPr>
              <a:t> in Sports</a:t>
            </a:r>
          </a:p>
        </p:txBody>
      </p:sp>
      <p:pic>
        <p:nvPicPr>
          <p:cNvPr id="5132" name="Picture 12" descr="http://d.yimg.com/i/ng/sp/ap_photo/20110331/all/l5121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211" y="2033075"/>
            <a:ext cx="4046789" cy="445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http://ts1.mm.bing.net/th?id=I4973293517209904&amp;pid=1.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928" y="4091423"/>
            <a:ext cx="3904343" cy="239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z="4200" b="1" u="sng" dirty="0" smtClean="0">
                <a:latin typeface="Sylfaen" pitchFamily="18" charset="0"/>
              </a:rPr>
              <a:t>Importance</a:t>
            </a:r>
            <a:r>
              <a:rPr lang="en-US" sz="4200" b="1" dirty="0" smtClean="0">
                <a:latin typeface="Sylfaen" pitchFamily="18" charset="0"/>
              </a:rPr>
              <a:t> of Supporting Roles</a:t>
            </a:r>
            <a:endParaRPr lang="en-US" sz="4200" dirty="0" smtClean="0"/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382000" cy="49530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4500" b="1" dirty="0" smtClean="0">
              <a:latin typeface="Sylfaen" pitchFamily="18" charset="0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200" b="1" dirty="0" smtClean="0">
                <a:latin typeface="Sylfaen" pitchFamily="18" charset="0"/>
              </a:rPr>
              <a:t>  Behind the Scenes / Unsung Heroes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200" b="1" dirty="0" smtClean="0">
              <a:latin typeface="Sylfaen" pitchFamily="18" charset="0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200" b="1" dirty="0" smtClean="0">
                <a:latin typeface="Sylfaen" pitchFamily="18" charset="0"/>
              </a:rPr>
              <a:t>  “15 Minutes of Fame”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200" b="1" dirty="0" smtClean="0">
              <a:latin typeface="Sylfaen" pitchFamily="18" charset="0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200" b="1" dirty="0" smtClean="0">
                <a:latin typeface="Sylfaen" pitchFamily="18" charset="0"/>
              </a:rPr>
              <a:t>  Supporting Others is a Noble </a:t>
            </a:r>
            <a:r>
              <a:rPr lang="en-US" sz="3200" b="1" dirty="0">
                <a:latin typeface="Sylfaen" pitchFamily="18" charset="0"/>
              </a:rPr>
              <a:t>P</a:t>
            </a:r>
            <a:r>
              <a:rPr lang="en-US" sz="3200" b="1" dirty="0" smtClean="0">
                <a:latin typeface="Sylfaen" pitchFamily="18" charset="0"/>
              </a:rPr>
              <a:t>urpose</a:t>
            </a:r>
            <a:endParaRPr lang="en-US" sz="3200" b="1" i="1" dirty="0" smtClean="0">
              <a:latin typeface="Sylfaen" pitchFamily="18" charset="0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b="1" dirty="0" smtClean="0">
              <a:latin typeface="Sylfae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600" dirty="0" smtClean="0">
              <a:latin typeface="Sylfae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i="1" dirty="0" smtClean="0">
                <a:latin typeface="Sylfaen" pitchFamily="18" charset="0"/>
              </a:rPr>
              <a:t>	 	</a:t>
            </a:r>
            <a:r>
              <a:rPr lang="en-US" sz="2800" b="1" i="1" dirty="0" smtClean="0">
                <a:solidFill>
                  <a:srgbClr val="003399"/>
                </a:solidFill>
                <a:latin typeface="Sylfaen" pitchFamily="18" charset="0"/>
              </a:rPr>
              <a:t>“</a:t>
            </a:r>
            <a:r>
              <a:rPr lang="en-US" sz="2400" b="1" i="1" dirty="0" smtClean="0">
                <a:solidFill>
                  <a:srgbClr val="003399"/>
                </a:solidFill>
                <a:latin typeface="Sylfaen" pitchFamily="18" charset="0"/>
              </a:rPr>
              <a:t>You can accomplish some amazing things in life,                                                 	      if you don’t care who gets the credit”</a:t>
            </a:r>
            <a:r>
              <a:rPr lang="en-US" sz="3500" dirty="0" smtClean="0">
                <a:latin typeface="Sylfae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i="1" dirty="0" smtClean="0">
                <a:latin typeface="Sylfaen" pitchFamily="18" charset="0"/>
              </a:rPr>
              <a:t>			  </a:t>
            </a:r>
            <a:r>
              <a:rPr lang="en-US" sz="1800" i="1" dirty="0" smtClean="0">
                <a:solidFill>
                  <a:schemeClr val="accent2">
                    <a:lumMod val="75000"/>
                  </a:schemeClr>
                </a:solidFill>
                <a:latin typeface="Sylfaen" pitchFamily="18" charset="0"/>
              </a:rPr>
              <a:t>- 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  <a:latin typeface="Sylfaen" pitchFamily="18" charset="0"/>
              </a:rPr>
              <a:t>Harry Truman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i="1" dirty="0" smtClean="0">
              <a:latin typeface="Sylfae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Sylfaen" pitchFamily="18" charset="0"/>
              </a:rPr>
              <a:t>Roadmap </a:t>
            </a:r>
            <a:r>
              <a:rPr lang="en-US" sz="3600" b="1" dirty="0" smtClean="0">
                <a:latin typeface="Sylfaen" pitchFamily="18" charset="0"/>
              </a:rPr>
              <a:t>(Agenda)</a:t>
            </a:r>
            <a:r>
              <a:rPr lang="en-US" sz="4000" b="1" dirty="0" smtClean="0">
                <a:latin typeface="Sylfaen" pitchFamily="18" charset="0"/>
              </a:rPr>
              <a:t> for Today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90700"/>
            <a:ext cx="41910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900" dirty="0" smtClean="0">
              <a:latin typeface="Sylfae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Sylfaen" pitchFamily="18" charset="0"/>
              </a:rPr>
              <a:t>Cancer &amp; Caregiving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400" b="1" dirty="0" smtClean="0">
              <a:latin typeface="Sylfae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Sylfaen" pitchFamily="18" charset="0"/>
              </a:rPr>
              <a:t>Roles &amp; Responsibilities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400" b="1" dirty="0" smtClean="0">
              <a:latin typeface="Sylfae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Sylfaen" pitchFamily="18" charset="0"/>
              </a:rPr>
              <a:t>Caring for the Caregiver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400" b="1" dirty="0" smtClean="0">
              <a:latin typeface="Sylfae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Sylfaen" pitchFamily="18" charset="0"/>
              </a:rPr>
              <a:t>Human Connection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400" b="1" dirty="0" smtClean="0">
              <a:latin typeface="Sylfae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Sylfaen" pitchFamily="18" charset="0"/>
              </a:rPr>
              <a:t>Adversity</a:t>
            </a:r>
          </a:p>
        </p:txBody>
      </p:sp>
      <p:pic>
        <p:nvPicPr>
          <p:cNvPr id="8196" name="Picture 1028" descr="kaseya-managed-services-road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399"/>
            <a:ext cx="4179186" cy="42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65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65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65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C90002685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5344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124200" y="3581400"/>
            <a:ext cx="1539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62000" y="30480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Georgia" pitchFamily="18" charset="0"/>
              </a:rPr>
              <a:t>Cancer &amp; Caregiving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50000">
              <a:schemeClr val="bg1"/>
            </a:gs>
            <a:gs pos="100000">
              <a:srgbClr val="FFCC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Sylfaen" pitchFamily="18" charset="0"/>
              </a:rPr>
              <a:t>Cancer Care is Changing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4864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en-US" sz="900" dirty="0" smtClean="0">
              <a:latin typeface="Sylfaen" pitchFamily="18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  Terminal Disease </a:t>
            </a:r>
            <a:r>
              <a:rPr lang="en-US" sz="3200" b="1" dirty="0" smtClean="0">
                <a:latin typeface="Sylfaen" pitchFamily="18" charset="0"/>
                <a:sym typeface="Wingdings" pitchFamily="2" charset="2"/>
              </a:rPr>
              <a:t></a:t>
            </a:r>
            <a:r>
              <a:rPr lang="en-US" dirty="0" smtClean="0">
                <a:latin typeface="Sylfaen" pitchFamily="18" charset="0"/>
              </a:rPr>
              <a:t> Chronic Disease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200" dirty="0" smtClean="0">
              <a:latin typeface="Sylfaen" pitchFamily="18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 “Manageable”   “Treatable”   “Curable” 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200" dirty="0" smtClean="0">
              <a:latin typeface="Sylfaen" pitchFamily="18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  Cancer Survivorship is Growing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200" dirty="0" smtClean="0">
              <a:latin typeface="Sylfaen" pitchFamily="18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  Inpatient </a:t>
            </a:r>
            <a:r>
              <a:rPr lang="en-US" sz="3200" b="1" dirty="0" smtClean="0">
                <a:latin typeface="Sylfaen" pitchFamily="18" charset="0"/>
                <a:sym typeface="Wingdings" pitchFamily="2" charset="2"/>
              </a:rPr>
              <a:t></a:t>
            </a:r>
            <a:r>
              <a:rPr lang="en-US" dirty="0" smtClean="0">
                <a:latin typeface="Sylfaen" pitchFamily="18" charset="0"/>
                <a:sym typeface="Wingdings" pitchFamily="2" charset="2"/>
              </a:rPr>
              <a:t> </a:t>
            </a:r>
            <a:r>
              <a:rPr lang="en-US" dirty="0" smtClean="0">
                <a:latin typeface="Sylfaen" pitchFamily="18" charset="0"/>
              </a:rPr>
              <a:t>Outpatient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800" dirty="0" smtClean="0">
              <a:latin typeface="Sylfaen" pitchFamily="18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b="1" dirty="0" smtClean="0">
                <a:latin typeface="Sylfaen" pitchFamily="18" charset="0"/>
              </a:rPr>
              <a:t>Today, spouses, families and friends provide about        80% of services that until recently, were done in clinical settings by trained healthcare professionals.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500" b="1" dirty="0" smtClean="0">
              <a:latin typeface="Sylfaen" pitchFamily="18" charset="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en-US" sz="1800" i="1" dirty="0" smtClean="0">
                <a:latin typeface="Sylfaen" pitchFamily="18" charset="0"/>
              </a:rPr>
              <a:t>National Cancer Institute</a:t>
            </a:r>
          </a:p>
        </p:txBody>
      </p:sp>
      <p:pic>
        <p:nvPicPr>
          <p:cNvPr id="10244" name="Picture 4" descr="MC900434725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905000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61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9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9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9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9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9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9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3" grpId="0" uiExpand="1" build="p"/>
      <p:bldP spid="619523" grpI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35335</TotalTime>
  <Words>666</Words>
  <Application>Microsoft Office PowerPoint</Application>
  <PresentationFormat>On-screen Show (4:3)</PresentationFormat>
  <Paragraphs>268</Paragraphs>
  <Slides>36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Cancer Services of New Mexico Spring Cancer Family Retreat</vt:lpstr>
      <vt:lpstr>Caring for the Caregiver  </vt:lpstr>
      <vt:lpstr>PowerPoint Presentation</vt:lpstr>
      <vt:lpstr>Tenzing Norgay  </vt:lpstr>
      <vt:lpstr>PowerPoint Presentation</vt:lpstr>
      <vt:lpstr>Importance of Supporting Roles</vt:lpstr>
      <vt:lpstr>Roadmap (Agenda) for Today</vt:lpstr>
      <vt:lpstr>PowerPoint Presentation</vt:lpstr>
      <vt:lpstr>Cancer Care is Changing</vt:lpstr>
      <vt:lpstr>Cancer is a Journey (Don’t Stop Believing)</vt:lpstr>
      <vt:lpstr>Who is a Caregiver?</vt:lpstr>
      <vt:lpstr>Who else is a Caregiver?</vt:lpstr>
      <vt:lpstr>PowerPoint Presentation</vt:lpstr>
      <vt:lpstr>PowerPoint Presentation</vt:lpstr>
      <vt:lpstr>The Good  News is …</vt:lpstr>
      <vt:lpstr>PowerPoint Presentation</vt:lpstr>
      <vt:lpstr>Know Your Role</vt:lpstr>
      <vt:lpstr>Responsibilities of a Caregiver</vt:lpstr>
      <vt:lpstr>Empathy  (‘em-pə-thē) </vt:lpstr>
      <vt:lpstr>PowerPoint Presentation</vt:lpstr>
      <vt:lpstr>PowerPoint Presentation</vt:lpstr>
      <vt:lpstr>Caring for the Caregiver</vt:lpstr>
      <vt:lpstr>You are not alone</vt:lpstr>
      <vt:lpstr>PowerPoint Presentation</vt:lpstr>
      <vt:lpstr>People Communicate in Different Ways</vt:lpstr>
      <vt:lpstr>The Four Behavioral Profiles</vt:lpstr>
      <vt:lpstr>Speaking Other Behavioral Languages</vt:lpstr>
      <vt:lpstr>Human Connection Venus &amp; Mars</vt:lpstr>
      <vt:lpstr>Venus &amp; Mars Perception</vt:lpstr>
      <vt:lpstr>Venus &amp; Mars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Tayloria Grant</dc:creator>
  <cp:lastModifiedBy>Robert Scanlon</cp:lastModifiedBy>
  <cp:revision>1559</cp:revision>
  <cp:lastPrinted>2015-03-24T16:03:03Z</cp:lastPrinted>
  <dcterms:created xsi:type="dcterms:W3CDTF">2015-02-10T19:44:06Z</dcterms:created>
  <dcterms:modified xsi:type="dcterms:W3CDTF">2015-04-01T16:51:33Z</dcterms:modified>
</cp:coreProperties>
</file>